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6"/>
  </p:notesMasterIdLst>
  <p:handoutMasterIdLst>
    <p:handoutMasterId r:id="rId17"/>
  </p:handoutMasterIdLst>
  <p:sldIdLst>
    <p:sldId id="326" r:id="rId2"/>
    <p:sldId id="314" r:id="rId3"/>
    <p:sldId id="256" r:id="rId4"/>
    <p:sldId id="257" r:id="rId5"/>
    <p:sldId id="259" r:id="rId6"/>
    <p:sldId id="323" r:id="rId7"/>
    <p:sldId id="273" r:id="rId8"/>
    <p:sldId id="309" r:id="rId9"/>
    <p:sldId id="310" r:id="rId10"/>
    <p:sldId id="324" r:id="rId11"/>
    <p:sldId id="307" r:id="rId12"/>
    <p:sldId id="289" r:id="rId13"/>
    <p:sldId id="325" r:id="rId14"/>
    <p:sldId id="290" r:id="rId15"/>
  </p:sldIdLst>
  <p:sldSz cx="9144000" cy="6858000" type="screen4x3"/>
  <p:notesSz cx="9872663" cy="679767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143" y="4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77698" cy="3397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592688" y="0"/>
            <a:ext cx="4277698" cy="3397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F1D69-F5DB-48EB-8A59-F341D12906A0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2" y="6456842"/>
            <a:ext cx="4277698" cy="339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592688" y="6456842"/>
            <a:ext cx="4277698" cy="339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46276-A59D-425C-AB1B-CF4D33C08B3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7892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39883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4" cy="339883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r">
              <a:defRPr sz="1200"/>
            </a:lvl1pPr>
          </a:lstStyle>
          <a:p>
            <a:fld id="{F22DF8DD-03BF-491C-BFD1-EF2C8543FB3C}" type="datetimeFigureOut">
              <a:rPr lang="pt-BR" smtClean="0"/>
              <a:t>23/10/2018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5663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76" tIns="47238" rIns="94476" bIns="47238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87267" y="3228898"/>
            <a:ext cx="7898130" cy="3058953"/>
          </a:xfrm>
          <a:prstGeom prst="rect">
            <a:avLst/>
          </a:prstGeom>
        </p:spPr>
        <p:txBody>
          <a:bodyPr vert="horz" lIns="94476" tIns="47238" rIns="94476" bIns="47238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278154" cy="339883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592226" y="6456613"/>
            <a:ext cx="4278154" cy="339883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r">
              <a:defRPr sz="1200"/>
            </a:lvl1pPr>
          </a:lstStyle>
          <a:p>
            <a:fld id="{4A013E88-1003-4D6F-BAA6-EE0472F7368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2295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13E88-1003-4D6F-BAA6-EE0472F73685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191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8DB53-5163-48B3-BD9B-056916CBBABC}" type="datetime1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6581-C55C-4247-B4ED-3B5115C19A08}" type="datetime1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23DD-A3AF-4971-BCE4-896F78FE8555}" type="datetime1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BEBD4-D307-4CC1-A4B6-D112051F6CB6}" type="datetime1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165D3-8A82-4E2E-868E-EF63F7AE4307}" type="datetime1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86A30-E9C2-49EF-83E6-B98BE28E551D}" type="datetime1">
              <a:rPr lang="pt-BR" smtClean="0"/>
              <a:t>23/10/2018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72F5-8D5D-43BC-9C55-354D2BECAD87}" type="datetime1">
              <a:rPr lang="pt-BR" smtClean="0"/>
              <a:t>23/10/2018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B030-427D-46EF-937F-019BDF15A89A}" type="datetime1">
              <a:rPr lang="pt-BR" smtClean="0"/>
              <a:t>23/10/2018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1C47-E2D2-451C-ACD6-97880013A25E}" type="datetime1">
              <a:rPr lang="pt-BR" smtClean="0"/>
              <a:t>23/10/2018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9659-59A4-41EC-9277-E3D1123EBC5C}" type="datetime1">
              <a:rPr lang="pt-BR" smtClean="0"/>
              <a:t>23/10/2018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4FE9-A9B2-4937-8951-5B10497C9273}" type="datetime1">
              <a:rPr lang="pt-BR" smtClean="0"/>
              <a:t>23/10/2018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3CE47F7-D61C-46F8-A2A7-B4879476A451}" type="datetime1">
              <a:rPr lang="pt-BR" smtClean="0"/>
              <a:t>23/10/2018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5A22E57-5FE5-46D0-A473-179AD8C0E146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sh dir="u"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07442D1-0BE7-4F22-81A2-58BF78E94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A70BE17-20A8-4A50-B684-CBFE2FE84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1</a:t>
            </a:fld>
            <a:endParaRPr lang="pt-BR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3B202C9B-0D00-4011-A5AB-8A20F8400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b="1" dirty="0">
                <a:latin typeface="Calibri" panose="020F0502020204030204" pitchFamily="34" charset="0"/>
                <a:cs typeface="Calibri" panose="020F0502020204030204" pitchFamily="34" charset="0"/>
              </a:rPr>
              <a:t>Solidariedade aos migrantes hondurenhos...</a:t>
            </a:r>
          </a:p>
        </p:txBody>
      </p:sp>
      <p:pic>
        <p:nvPicPr>
          <p:cNvPr id="1026" name="Picture 2" descr="Resultado de imagem para MigraÃ§Ã£o hondurenha">
            <a:extLst>
              <a:ext uri="{FF2B5EF4-FFF2-40B4-BE49-F238E27FC236}">
                <a16:creationId xmlns:a16="http://schemas.microsoft.com/office/drawing/2014/main" id="{C96DC961-19B3-490A-8E0E-7AC9B6131E1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62" y="1844824"/>
            <a:ext cx="8744875" cy="491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18256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2564904"/>
            <a:ext cx="7778717" cy="3450696"/>
          </a:xfrm>
        </p:spPr>
        <p:txBody>
          <a:bodyPr>
            <a:normAutofit/>
          </a:bodyPr>
          <a:lstStyle/>
          <a:p>
            <a:pPr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Não obstante espaço reservado pelo Polícia Federal, Imigrantes em regiões interioranas de Roraima carecem de ajuda e condições para obtenção de documentos;</a:t>
            </a:r>
          </a:p>
          <a:p>
            <a:pPr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Respostas, encaminhamentos sobre migrantes indígenas;</a:t>
            </a:r>
          </a:p>
          <a:p>
            <a:pPr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Insuficientes oportunidades para aprendizagem do idioma</a:t>
            </a:r>
          </a:p>
          <a:p>
            <a:pPr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Carência no transporte público no trajeto Pacaraima – Boa Vista</a:t>
            </a:r>
          </a:p>
          <a:p>
            <a:pPr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Contingente de migrantes que não dispõem de abrigamento emergencial – dormem e vivem ao relento;</a:t>
            </a:r>
          </a:p>
          <a:p>
            <a:pPr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Órgãos locais ainda despreparados para atenção aos migrantes numa eventual saída das Forças Armadas.</a:t>
            </a: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10</a:t>
            </a:fld>
            <a:endParaRPr lang="pt-BR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5050904" cy="1252728"/>
          </a:xfrm>
        </p:spPr>
        <p:txBody>
          <a:bodyPr>
            <a:normAutofit/>
          </a:bodyPr>
          <a:lstStyle/>
          <a:p>
            <a:r>
              <a:rPr lang="pt-BR" sz="2800" b="1" dirty="0">
                <a:latin typeface="Calibri" pitchFamily="34" charset="0"/>
                <a:cs typeface="Calibri" pitchFamily="34" charset="0"/>
              </a:rPr>
              <a:t>Lacunas e Carências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700" y="404664"/>
            <a:ext cx="2885143" cy="186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97928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4186808" cy="1252728"/>
          </a:xfrm>
        </p:spPr>
        <p:txBody>
          <a:bodyPr>
            <a:norm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Perspectivas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11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3"/>
          </p:nvPr>
        </p:nvSpPr>
        <p:spPr>
          <a:xfrm>
            <a:off x="467544" y="2204864"/>
            <a:ext cx="8136904" cy="3928094"/>
          </a:xfrm>
        </p:spPr>
        <p:txBody>
          <a:bodyPr>
            <a:noAutofit/>
          </a:bodyPr>
          <a:lstStyle/>
          <a:p>
            <a:r>
              <a:rPr lang="pt-BR" sz="1800" b="1" dirty="0">
                <a:latin typeface="Calibri" pitchFamily="34" charset="0"/>
                <a:cs typeface="Calibri" pitchFamily="34" charset="0"/>
              </a:rPr>
              <a:t>Preservar os avanços obtidos em termos de legislação e políticas.</a:t>
            </a:r>
          </a:p>
          <a:p>
            <a:r>
              <a:rPr lang="pt-BR" sz="1800" b="1" dirty="0">
                <a:latin typeface="Calibri" pitchFamily="34" charset="0"/>
                <a:cs typeface="Calibri" pitchFamily="34" charset="0"/>
              </a:rPr>
              <a:t>Efetiva implementação da Lei de Migração com respeito total aos princípios que assegura.</a:t>
            </a:r>
          </a:p>
          <a:p>
            <a:r>
              <a:rPr lang="pt-BR" sz="1800" b="1" dirty="0">
                <a:latin typeface="Calibri" pitchFamily="34" charset="0"/>
                <a:cs typeface="Calibri" pitchFamily="34" charset="0"/>
              </a:rPr>
              <a:t>Estabelecer ações que ultrapassem o emergencial, consolidando-se numa Política Nacional de Migração.</a:t>
            </a:r>
          </a:p>
          <a:p>
            <a:r>
              <a:rPr lang="pt-BR" sz="1800" b="1" dirty="0">
                <a:latin typeface="Calibri" pitchFamily="34" charset="0"/>
                <a:cs typeface="Calibri" pitchFamily="34" charset="0"/>
              </a:rPr>
              <a:t>Prevenir o trabalho degradante e análogo à condição de trabalho escravo.</a:t>
            </a:r>
          </a:p>
          <a:p>
            <a:r>
              <a:rPr lang="pt-BR" sz="1800" b="1" dirty="0">
                <a:latin typeface="Calibri" pitchFamily="34" charset="0"/>
                <a:cs typeface="Calibri" pitchFamily="34" charset="0"/>
              </a:rPr>
              <a:t>Fortalecer a premissa de que a efetiva integração dos migrantes e refugiados ocorre nas cidades, no espaço gerenciado pelos Municípios.</a:t>
            </a:r>
          </a:p>
          <a:p>
            <a:r>
              <a:rPr lang="pt-BR" sz="1800" b="1" dirty="0">
                <a:latin typeface="Calibri" pitchFamily="34" charset="0"/>
                <a:cs typeface="Calibri" pitchFamily="34" charset="0"/>
              </a:rPr>
              <a:t>Campanhas de enfrentamento à xenofobia e a exploração sexual e laboral</a:t>
            </a:r>
          </a:p>
          <a:p>
            <a:r>
              <a:rPr lang="pt-BR" sz="1800" b="1" dirty="0">
                <a:latin typeface="Calibri" pitchFamily="34" charset="0"/>
                <a:cs typeface="Calibri" pitchFamily="34" charset="0"/>
              </a:rPr>
              <a:t>Atendimento a grupos mais vulneráveis – mulheres, crianças, idosos, doentes...</a:t>
            </a:r>
          </a:p>
          <a:p>
            <a:r>
              <a:rPr lang="pt-BR" sz="1800" b="1" dirty="0">
                <a:latin typeface="Calibri" pitchFamily="34" charset="0"/>
                <a:cs typeface="Calibri" pitchFamily="34" charset="0"/>
              </a:rPr>
              <a:t>Intensificar a efetiva Integração (com políticas locais neste sentido)</a:t>
            </a:r>
          </a:p>
          <a:p>
            <a:r>
              <a:rPr lang="pt-BR" sz="1800" b="1" dirty="0">
                <a:latin typeface="Calibri" pitchFamily="34" charset="0"/>
                <a:cs typeface="Calibri" pitchFamily="34" charset="0"/>
              </a:rPr>
              <a:t>Promoção de atividades e iniciativas públicas culturais – valorização do potencial positivo dos imigrantes.</a:t>
            </a:r>
          </a:p>
          <a:p>
            <a:endParaRPr lang="pt-BR" sz="1800" b="1" dirty="0">
              <a:latin typeface="Calibri" pitchFamily="34" charset="0"/>
              <a:cs typeface="Calibri" pitchFamily="34" charset="0"/>
            </a:endParaRPr>
          </a:p>
          <a:p>
            <a:endParaRPr lang="pt-BR" sz="1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899" y="6132958"/>
            <a:ext cx="1839146" cy="613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90" b="93443" l="3686" r="97052">
                        <a14:foregroundMark x1="7862" y1="14754" x2="3686" y2="84153"/>
                        <a14:foregroundMark x1="12285" y1="14754" x2="92138" y2="16393"/>
                        <a14:backgroundMark x1="39803" y1="22951" x2="37592" y2="213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045" y="6184667"/>
            <a:ext cx="1248039" cy="561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m 7" descr="C:\Users\IMDH-ROSITA\Downloads\IMG-20180720-WA009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957" y="332656"/>
            <a:ext cx="2710952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556589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0432"/>
          </a:xfrm>
        </p:spPr>
        <p:txBody>
          <a:bodyPr>
            <a:noAutofit/>
          </a:bodyPr>
          <a:lstStyle/>
          <a:p>
            <a:pPr lvl="0"/>
            <a:br>
              <a:rPr lang="pt-BR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pt-BR" sz="23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12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4"/>
          </p:nvPr>
        </p:nvSpPr>
        <p:spPr>
          <a:xfrm>
            <a:off x="899592" y="2492896"/>
            <a:ext cx="7200800" cy="3456384"/>
          </a:xfrm>
          <a:solidFill>
            <a:schemeClr val="bg1">
              <a:lumMod val="95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Concluindo.....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Em tempos de muros e barreiras, façamos e sejamos pontes.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Os Migrantes, Solicitantes de Refúgio e Refugiados estão buscando o mesmo que todos nós buscamos para nós mesmos – viver e avançar rumo a uma vida melhor.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A hospitalidade é uma relação que nos humaniza e interpela a acolher, proteger, promover e integrar os migrantes e refugiados, congregando, para todas as forças e atores na construção dos valores de nossa humanidade comum.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222925"/>
            <a:ext cx="1584176" cy="528058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90" b="93443" l="3686" r="97052">
                        <a14:foregroundMark x1="7862" y1="14754" x2="3686" y2="84153"/>
                        <a14:foregroundMark x1="12285" y1="14754" x2="92138" y2="16393"/>
                        <a14:backgroundMark x1="39803" y1="22951" x2="37592" y2="213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6222925"/>
            <a:ext cx="1248039" cy="561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870" y="404664"/>
            <a:ext cx="3903525" cy="191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370270" y="548680"/>
            <a:ext cx="269452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Hospitalidade</a:t>
            </a:r>
          </a:p>
          <a:p>
            <a:endParaRPr lang="pt-BR" sz="2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986767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5DD839D-3528-4AEB-A0D6-F027EFDC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7704" y="6250164"/>
            <a:ext cx="5472608" cy="365125"/>
          </a:xfrm>
        </p:spPr>
        <p:txBody>
          <a:bodyPr/>
          <a:lstStyle/>
          <a:p>
            <a:r>
              <a:rPr lang="pt-BR" sz="3200" b="1" dirty="0">
                <a:latin typeface="Calibri" panose="020F0502020204030204" pitchFamily="34" charset="0"/>
                <a:cs typeface="Calibri" panose="020F0502020204030204" pitchFamily="34" charset="0"/>
              </a:rPr>
              <a:t>Mais Pontes, Menos Muros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DD0DCA8-43EC-4206-AC57-DFFAAD98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13</a:t>
            </a:fld>
            <a:endParaRPr lang="pt-BR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C4548422-3F58-43A2-B665-5F8DD63C0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Espaço Reservado para Conteúdo 5" descr="Caravana de inmigrantes hondureÃ±os en el puente de la frontera con Mexico de Ciudad Hidalgo (Associated Press)">
            <a:extLst>
              <a:ext uri="{FF2B5EF4-FFF2-40B4-BE49-F238E27FC236}">
                <a16:creationId xmlns:a16="http://schemas.microsoft.com/office/drawing/2014/main" id="{FFA23F4B-527B-4755-81D8-E3AF6D8057D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8640"/>
            <a:ext cx="8784976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76458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14</a:t>
            </a:fld>
            <a:endParaRPr lang="pt-BR"/>
          </a:p>
        </p:txBody>
      </p:sp>
      <p:sp>
        <p:nvSpPr>
          <p:cNvPr id="7" name="6 Rectángulo"/>
          <p:cNvSpPr/>
          <p:nvPr/>
        </p:nvSpPr>
        <p:spPr>
          <a:xfrm>
            <a:off x="4572000" y="3068960"/>
            <a:ext cx="4320480" cy="27699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pt-BR" sz="2600" b="1" dirty="0">
              <a:latin typeface="Candara" panose="020E0502030303020204" pitchFamily="34" charset="0"/>
            </a:endParaRPr>
          </a:p>
          <a:p>
            <a:pPr algn="ctr"/>
            <a:r>
              <a:rPr lang="pt-BR" sz="2600" b="1" dirty="0">
                <a:latin typeface="Candara" panose="020E0502030303020204" pitchFamily="34" charset="0"/>
              </a:rPr>
              <a:t>OBRIGADA!</a:t>
            </a:r>
          </a:p>
          <a:p>
            <a:pPr algn="ctr"/>
            <a:endParaRPr lang="pt-BR" sz="2600" b="1" dirty="0">
              <a:latin typeface="Candara" panose="020E0502030303020204" pitchFamily="34" charset="0"/>
            </a:endParaRPr>
          </a:p>
          <a:p>
            <a:pPr algn="ctr"/>
            <a:endParaRPr lang="pt-BR" sz="2600" b="1" dirty="0">
              <a:latin typeface="Candara" panose="020E0502030303020204" pitchFamily="34" charset="0"/>
            </a:endParaRPr>
          </a:p>
          <a:p>
            <a:pPr algn="ctr"/>
            <a:endParaRPr lang="pt-BR" sz="1400" dirty="0">
              <a:latin typeface="Candara" panose="020E0502030303020204" pitchFamily="34" charset="0"/>
            </a:endParaRPr>
          </a:p>
          <a:p>
            <a:pPr algn="ctr"/>
            <a:r>
              <a:rPr lang="pt-BR" sz="1400" dirty="0">
                <a:latin typeface="Candara" panose="020E0502030303020204" pitchFamily="34" charset="0"/>
              </a:rPr>
              <a:t>+55 (61) 3340-2689 e 98173-7688</a:t>
            </a:r>
          </a:p>
          <a:p>
            <a:pPr algn="ctr"/>
            <a:r>
              <a:rPr lang="pt-BR" sz="1400" dirty="0">
                <a:latin typeface="Candara" panose="020E0502030303020204" pitchFamily="34" charset="0"/>
              </a:rPr>
              <a:t>imdh@migrante.org.br</a:t>
            </a:r>
          </a:p>
          <a:p>
            <a:pPr algn="ctr"/>
            <a:r>
              <a:rPr lang="pt-BR" sz="1400" dirty="0" err="1">
                <a:latin typeface="Candara" panose="020E0502030303020204" pitchFamily="34" charset="0"/>
              </a:rPr>
              <a:t>Facebook</a:t>
            </a:r>
            <a:r>
              <a:rPr lang="pt-BR" sz="1400" dirty="0">
                <a:latin typeface="Candara" panose="020E0502030303020204" pitchFamily="34" charset="0"/>
              </a:rPr>
              <a:t>: </a:t>
            </a:r>
            <a:r>
              <a:rPr lang="pt-BR" sz="1400" dirty="0" err="1">
                <a:latin typeface="Candara" panose="020E0502030303020204" pitchFamily="34" charset="0"/>
              </a:rPr>
              <a:t>institutomigracoes</a:t>
            </a:r>
            <a:endParaRPr lang="pt-BR" sz="1400" dirty="0">
              <a:latin typeface="Candara" panose="020E0502030303020204" pitchFamily="34" charset="0"/>
            </a:endParaRPr>
          </a:p>
          <a:p>
            <a:pPr algn="ctr"/>
            <a:r>
              <a:rPr lang="pt-BR" sz="1400" dirty="0">
                <a:latin typeface="Candara" panose="020E0502030303020204" pitchFamily="34" charset="0"/>
              </a:rPr>
              <a:t>website: www.migrante.org.br</a:t>
            </a:r>
          </a:p>
        </p:txBody>
      </p:sp>
      <p:pic>
        <p:nvPicPr>
          <p:cNvPr id="8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231" y="4124284"/>
            <a:ext cx="1978018" cy="659339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037" y="332656"/>
            <a:ext cx="2631853" cy="197455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32856"/>
            <a:ext cx="3024336" cy="403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13317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2</a:t>
            </a:fld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3"/>
          </p:nvPr>
        </p:nvSpPr>
        <p:spPr>
          <a:xfrm>
            <a:off x="424208" y="3556722"/>
            <a:ext cx="8568952" cy="2635721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pt-BR" sz="2000" b="1" dirty="0">
                <a:latin typeface="Calibri" pitchFamily="34" charset="0"/>
                <a:cs typeface="Calibri" pitchFamily="34" charset="0"/>
              </a:rPr>
              <a:t>“Se alguém está fugindo de desastres, guerras, calamidades como são a fome e a violência,  há uma obrigação internacional de acolher estas pessoas  e de oferecer-lhes abrigo em seu amplo e verdadeiro sentido e abrangência. Isto não deveria ser uma discussão econômica. Antes de mais nada, é um dever moral e humano”.</a:t>
            </a:r>
          </a:p>
          <a:p>
            <a:pPr algn="ctr"/>
            <a:r>
              <a:rPr lang="pt-BR" sz="1200" dirty="0">
                <a:latin typeface="Calibri" pitchFamily="34" charset="0"/>
                <a:cs typeface="Calibri" pitchFamily="34" charset="0"/>
              </a:rPr>
              <a:t>Parafraseando  o Pesquisador e estudioso das migrações,  </a:t>
            </a:r>
            <a:r>
              <a:rPr lang="pt-BR" sz="1200" dirty="0" err="1">
                <a:latin typeface="Calibri" pitchFamily="34" charset="0"/>
                <a:cs typeface="Calibri" pitchFamily="34" charset="0"/>
              </a:rPr>
              <a:t>Kasper</a:t>
            </a:r>
            <a:r>
              <a:rPr lang="pt-BR" sz="1200" dirty="0">
                <a:latin typeface="Calibri" pitchFamily="34" charset="0"/>
                <a:cs typeface="Calibri" pitchFamily="34" charset="0"/>
              </a:rPr>
              <a:t> </a:t>
            </a:r>
            <a:r>
              <a:rPr lang="pt-BR" sz="1200" dirty="0" err="1">
                <a:latin typeface="Calibri" pitchFamily="34" charset="0"/>
                <a:cs typeface="Calibri" pitchFamily="34" charset="0"/>
              </a:rPr>
              <a:t>Tjaden</a:t>
            </a:r>
            <a:r>
              <a:rPr lang="pt-BR" sz="1200" dirty="0">
                <a:latin typeface="Calibri" pitchFamily="34" charset="0"/>
                <a:cs typeface="Calibri" pitchFamily="34" charset="0"/>
              </a:rPr>
              <a:t> </a:t>
            </a:r>
          </a:p>
          <a:p>
            <a:endParaRPr lang="pt-BR" sz="1800" b="1" dirty="0">
              <a:latin typeface="Candara" panose="020E0502030303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6093296"/>
            <a:ext cx="2016224" cy="67207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90" b="93443" l="3686" r="97052">
                        <a14:foregroundMark x1="7862" y1="14754" x2="3686" y2="84153"/>
                        <a14:foregroundMark x1="12285" y1="14754" x2="92138" y2="16393"/>
                        <a14:backgroundMark x1="39803" y1="22951" x2="37592" y2="213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189" y="6085973"/>
            <a:ext cx="1451186" cy="652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Imagem 10" descr="Resultado de imagem para hondurenhos a caminho">
            <a:extLst>
              <a:ext uri="{FF2B5EF4-FFF2-40B4-BE49-F238E27FC236}">
                <a16:creationId xmlns:a16="http://schemas.microsoft.com/office/drawing/2014/main" id="{AD7CACA5-0DED-4071-B1E3-C77C03F71D7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024"/>
            <a:ext cx="6624736" cy="3186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091144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080120"/>
          </a:xfrm>
        </p:spPr>
        <p:txBody>
          <a:bodyPr>
            <a:noAutofit/>
          </a:bodyPr>
          <a:lstStyle/>
          <a:p>
            <a:r>
              <a:rPr lang="pt-BR" sz="3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Migração Venezuelana</a:t>
            </a:r>
            <a:br>
              <a:rPr lang="pt-BR" sz="3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pt-BR" sz="28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A Sociedade Civil refletindo a Ação humanitária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093296"/>
            <a:ext cx="2232248" cy="74408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51520" y="5517232"/>
            <a:ext cx="3456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Ir. </a:t>
            </a:r>
            <a:r>
              <a:rPr lang="pt-BR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Rosita</a:t>
            </a:r>
            <a:r>
              <a:rPr 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pt-BR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Milesi</a:t>
            </a:r>
            <a:endParaRPr lang="pt-BR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Rosita.imdh@gmail.com</a:t>
            </a:r>
          </a:p>
          <a:p>
            <a:pPr algn="ctr">
              <a:defRPr/>
            </a:pPr>
            <a:r>
              <a:rPr 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www.migrante.org.br</a:t>
            </a:r>
          </a:p>
          <a:p>
            <a:pPr algn="ctr">
              <a:defRPr/>
            </a:pPr>
            <a:r>
              <a:rPr lang="pt-BR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Facebook</a:t>
            </a:r>
            <a:r>
              <a:rPr lang="pt-B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pt-BR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institutomigracoes</a:t>
            </a:r>
            <a:endParaRPr lang="pt-BR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6EE4D97-93EF-44BD-8DBC-82591511DF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844824"/>
            <a:ext cx="5112568" cy="340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7410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323528" y="548680"/>
            <a:ext cx="4752528" cy="864096"/>
          </a:xfrm>
        </p:spPr>
        <p:txBody>
          <a:bodyPr>
            <a:normAutofit/>
          </a:bodyPr>
          <a:lstStyle/>
          <a:p>
            <a:r>
              <a:rPr lang="pt-BR" sz="2800" b="1" dirty="0">
                <a:solidFill>
                  <a:schemeClr val="bg1"/>
                </a:solidFill>
                <a:latin typeface="Candara" panose="020E0502030303020204" pitchFamily="34" charset="0"/>
                <a:cs typeface="Calibri" pitchFamily="34" charset="0"/>
              </a:rPr>
              <a:t>Contexto</a:t>
            </a:r>
            <a:endParaRPr lang="pt-BR" sz="28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4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3"/>
          </p:nvPr>
        </p:nvSpPr>
        <p:spPr>
          <a:xfrm>
            <a:off x="594738" y="2708920"/>
            <a:ext cx="7992888" cy="309329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pt-BR" sz="2000" b="1" dirty="0">
                <a:latin typeface="Calibri" pitchFamily="34" charset="0"/>
                <a:cs typeface="Calibri" pitchFamily="34" charset="0"/>
              </a:rPr>
              <a:t>A crise política, econômica, social e humanitária que assola a Venezuela está provocando um dos maiores fluxos de migrações em massa da história da América Latina. O Brasil, assim como outros países da região, tem sido um local de destino e trânsito para venezuelanos em busca de condições de vida mais seguras e dignas.</a:t>
            </a:r>
          </a:p>
          <a:p>
            <a:pPr marL="0" indent="0" algn="just">
              <a:buNone/>
            </a:pPr>
            <a:r>
              <a:rPr lang="pt-BR" sz="2000" b="1" dirty="0">
                <a:latin typeface="Calibri" pitchFamily="34" charset="0"/>
                <a:cs typeface="Calibri" pitchFamily="34" charset="0"/>
              </a:rPr>
              <a:t>Acolher, proteger, promover e integrar contingente tão numeroso é um desafio, mas tenhamos presente que a migração é também uma oportunidade. O desafio está na gestão, que não pode ignorar ou minimizar o dever humanitário e a responsabilidade internacional.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6093296"/>
            <a:ext cx="2016224" cy="67207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90" b="93443" l="3686" r="97052">
                        <a14:foregroundMark x1="7862" y1="14754" x2="3686" y2="84153"/>
                        <a14:foregroundMark x1="12285" y1="14754" x2="92138" y2="16393"/>
                        <a14:backgroundMark x1="39803" y1="22951" x2="37592" y2="213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302" y="6093297"/>
            <a:ext cx="1451186" cy="652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5257"/>
            <a:ext cx="2736302" cy="1917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189306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611560" y="476672"/>
            <a:ext cx="5400600" cy="1036704"/>
          </a:xfrm>
        </p:spPr>
        <p:txBody>
          <a:bodyPr>
            <a:noAutofit/>
          </a:bodyPr>
          <a:lstStyle/>
          <a:p>
            <a:r>
              <a:rPr lang="pt-BR" sz="2400" b="1" dirty="0"/>
              <a:t>A proposta de centenas de organizações no mundo para os Pactos Mundiais sugeriam quatro ações: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5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3"/>
          </p:nvPr>
        </p:nvSpPr>
        <p:spPr>
          <a:xfrm>
            <a:off x="287524" y="3501008"/>
            <a:ext cx="8568952" cy="30243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000" b="1" dirty="0">
                <a:latin typeface="Calibri" pitchFamily="34" charset="0"/>
                <a:cs typeface="Calibri" pitchFamily="34" charset="0"/>
              </a:rPr>
              <a:t>Proposta para os Pactos Mundiais:</a:t>
            </a:r>
          </a:p>
          <a:p>
            <a:pPr marL="0" indent="0" algn="just">
              <a:buNone/>
            </a:pPr>
            <a:r>
              <a:rPr lang="pt-BR" sz="2000" b="1" dirty="0">
                <a:latin typeface="Calibri" pitchFamily="34" charset="0"/>
                <a:cs typeface="Calibri" pitchFamily="34" charset="0"/>
              </a:rPr>
              <a:t>Acolher: </a:t>
            </a:r>
            <a:r>
              <a:rPr lang="pt-BR" sz="2000" dirty="0">
                <a:latin typeface="Calibri" pitchFamily="34" charset="0"/>
                <a:cs typeface="Calibri" pitchFamily="34" charset="0"/>
              </a:rPr>
              <a:t>Permitir a migrantes e refugiados entrada segura, com proteção e documentação legal no país;</a:t>
            </a:r>
          </a:p>
          <a:p>
            <a:pPr marL="0" indent="0" algn="just">
              <a:buNone/>
            </a:pPr>
            <a:r>
              <a:rPr lang="pt-BR" sz="2000" b="1" dirty="0">
                <a:latin typeface="Calibri" pitchFamily="34" charset="0"/>
                <a:cs typeface="Calibri" pitchFamily="34" charset="0"/>
              </a:rPr>
              <a:t>Proteger: </a:t>
            </a:r>
            <a:r>
              <a:rPr lang="pt-BR" sz="2000" dirty="0">
                <a:latin typeface="Calibri" pitchFamily="34" charset="0"/>
                <a:cs typeface="Calibri" pitchFamily="34" charset="0"/>
              </a:rPr>
              <a:t>defender os direitos e a dignidade dos migrantes e refugiados, com abordagem abrangente e integral como seres humanos;</a:t>
            </a:r>
          </a:p>
          <a:p>
            <a:pPr marL="0" indent="0" algn="just">
              <a:buNone/>
            </a:pPr>
            <a:r>
              <a:rPr lang="pt-BR" sz="2000" b="1" dirty="0">
                <a:latin typeface="Calibri" pitchFamily="34" charset="0"/>
                <a:cs typeface="Calibri" pitchFamily="34" charset="0"/>
              </a:rPr>
              <a:t>Promover: </a:t>
            </a:r>
            <a:r>
              <a:rPr lang="pt-BR" sz="2000" dirty="0">
                <a:latin typeface="Calibri" pitchFamily="34" charset="0"/>
                <a:cs typeface="Calibri" pitchFamily="34" charset="0"/>
              </a:rPr>
              <a:t>favorecer o desenvolvimento integral dos migrantes e refugiados</a:t>
            </a:r>
          </a:p>
          <a:p>
            <a:pPr marL="0" indent="0" algn="just">
              <a:buNone/>
            </a:pPr>
            <a:r>
              <a:rPr lang="pt-BR" sz="2000" b="1" dirty="0">
                <a:latin typeface="Calibri" pitchFamily="34" charset="0"/>
                <a:cs typeface="Calibri" pitchFamily="34" charset="0"/>
              </a:rPr>
              <a:t>Integrar: </a:t>
            </a:r>
            <a:r>
              <a:rPr lang="pt-BR" sz="2000" dirty="0">
                <a:latin typeface="Calibri" pitchFamily="34" charset="0"/>
                <a:cs typeface="Calibri" pitchFamily="34" charset="0"/>
              </a:rPr>
              <a:t>enriquecer as comunidades com a participação dos migrantes e refugiados, uma oportunidade para novas percepções e horizontes mais amplos.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093296"/>
            <a:ext cx="2016224" cy="672074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5C6FF8CF-7F4B-4581-89C1-7D0316278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6" y="0"/>
            <a:ext cx="909637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695448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70184" y="2420888"/>
            <a:ext cx="8306272" cy="396044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pt-BR" sz="1900" b="1" dirty="0">
                <a:latin typeface="Calibri" pitchFamily="34" charset="0"/>
                <a:cs typeface="Calibri" pitchFamily="34" charset="0"/>
              </a:rPr>
              <a:t>As entidades da sociedade civil consideram de grande importância as ações de incidência política por meio das quais buscam fazer avançar a legislação, as disposições e mecanismos que tornam efetivo o acesso das pessoas aos direitos e garantias previstas na legislação;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t-BR" sz="1900" b="1" dirty="0">
                <a:latin typeface="Calibri" pitchFamily="34" charset="0"/>
                <a:cs typeface="Calibri" pitchFamily="34" charset="0"/>
              </a:rPr>
              <a:t>A incidência é uma ação estratégica, em âmbito local, estadual e nacional, com efeitos cumulativos e de amplo alcance ao longo do tempo.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t-BR" sz="1900" b="1" u="sng" dirty="0">
                <a:latin typeface="Calibri" pitchFamily="34" charset="0"/>
                <a:cs typeface="Calibri" pitchFamily="34" charset="0"/>
              </a:rPr>
              <a:t>Organização em rede - estratégia eficiente:</a:t>
            </a:r>
          </a:p>
          <a:p>
            <a:pPr lvl="0" algn="just"/>
            <a:r>
              <a:rPr lang="pt-BR" sz="1900" b="1" dirty="0">
                <a:latin typeface="Calibri" pitchFamily="34" charset="0"/>
                <a:cs typeface="Calibri" pitchFamily="34" charset="0"/>
              </a:rPr>
              <a:t>Rede Solidária para Migrantes e Refugiados </a:t>
            </a:r>
          </a:p>
          <a:p>
            <a:pPr lvl="0" algn="just"/>
            <a:r>
              <a:rPr lang="pt-BR" sz="1900" b="1" dirty="0">
                <a:latin typeface="Calibri" pitchFamily="34" charset="0"/>
                <a:cs typeface="Calibri" pitchFamily="34" charset="0"/>
              </a:rPr>
              <a:t>“Atuação em Rede: Capacitação de atores envolvidos no acolhimento, integração de migrantes e refugiados no Brasil”;  </a:t>
            </a:r>
          </a:p>
          <a:p>
            <a:pPr lvl="0" algn="just"/>
            <a:r>
              <a:rPr lang="pt-BR" sz="1900" b="1" dirty="0">
                <a:latin typeface="Calibri" pitchFamily="34" charset="0"/>
                <a:cs typeface="Calibri" pitchFamily="34" charset="0"/>
              </a:rPr>
              <a:t>Rede </a:t>
            </a:r>
            <a:r>
              <a:rPr lang="pt-BR" sz="1900" b="1" dirty="0" err="1">
                <a:latin typeface="Calibri" pitchFamily="34" charset="0"/>
                <a:cs typeface="Calibri" pitchFamily="34" charset="0"/>
              </a:rPr>
              <a:t>Cáritas</a:t>
            </a:r>
            <a:r>
              <a:rPr lang="pt-BR" sz="1900" b="1" dirty="0">
                <a:latin typeface="Calibri" pitchFamily="34" charset="0"/>
                <a:cs typeface="Calibri" pitchFamily="34" charset="0"/>
              </a:rPr>
              <a:t>; </a:t>
            </a:r>
          </a:p>
          <a:p>
            <a:pPr lvl="0" algn="just"/>
            <a:r>
              <a:rPr lang="pt-BR" sz="1900" b="1" dirty="0">
                <a:latin typeface="Calibri" pitchFamily="34" charset="0"/>
                <a:cs typeface="Calibri" pitchFamily="34" charset="0"/>
              </a:rPr>
              <a:t>Rede um Grito pela vida</a:t>
            </a:r>
          </a:p>
          <a:p>
            <a:pPr lvl="0" algn="just"/>
            <a:r>
              <a:rPr lang="pt-BR" sz="1900" b="1" dirty="0">
                <a:latin typeface="Calibri" pitchFamily="34" charset="0"/>
                <a:cs typeface="Calibri" pitchFamily="34" charset="0"/>
              </a:rPr>
              <a:t>Redes de organizações de fé (Congregações, Igrejas) ;</a:t>
            </a:r>
          </a:p>
          <a:p>
            <a:pPr lvl="0" algn="just"/>
            <a:r>
              <a:rPr lang="pt-BR" sz="1900" b="1" dirty="0">
                <a:latin typeface="Calibri" pitchFamily="34" charset="0"/>
                <a:cs typeface="Calibri" pitchFamily="34" charset="0"/>
              </a:rPr>
              <a:t>Redes dos Migrantes (temos exemplos edificantes...)</a:t>
            </a:r>
          </a:p>
          <a:p>
            <a:pPr lvl="0" algn="just"/>
            <a:r>
              <a:rPr lang="pt-BR" sz="1900" b="1" dirty="0">
                <a:latin typeface="Calibri" pitchFamily="34" charset="0"/>
                <a:cs typeface="Calibri" pitchFamily="34" charset="0"/>
              </a:rPr>
              <a:t>Redes locais e regionais.</a:t>
            </a:r>
            <a:endParaRPr lang="pt-BR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6</a:t>
            </a:fld>
            <a:endParaRPr lang="pt-BR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4834880" cy="1252728"/>
          </a:xfrm>
        </p:spPr>
        <p:txBody>
          <a:bodyPr>
            <a:normAutofit/>
          </a:bodyPr>
          <a:lstStyle/>
          <a:p>
            <a:r>
              <a:rPr lang="pt-BR" sz="2800" b="1" dirty="0">
                <a:latin typeface="Calibri" pitchFamily="34" charset="0"/>
                <a:cs typeface="Calibri" pitchFamily="34" charset="0"/>
              </a:rPr>
              <a:t>Importância da Incidência e a organização em Redes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586" y="6200244"/>
            <a:ext cx="1800200" cy="600066"/>
          </a:xfrm>
          <a:prstGeom prst="rect">
            <a:avLst/>
          </a:prstGeom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90" b="93443" l="3686" r="97052">
                        <a14:foregroundMark x1="7862" y1="14754" x2="3686" y2="84153"/>
                        <a14:foregroundMark x1="12285" y1="14754" x2="92138" y2="16393"/>
                        <a14:backgroundMark x1="39803" y1="22951" x2="37592" y2="213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045" y="6184667"/>
            <a:ext cx="1248039" cy="561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m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4664"/>
            <a:ext cx="2627263" cy="183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41381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5050904" cy="1252728"/>
          </a:xfrm>
        </p:spPr>
        <p:txBody>
          <a:bodyPr>
            <a:normAutofit fontScale="90000"/>
          </a:bodyPr>
          <a:lstStyle/>
          <a:p>
            <a:br>
              <a:rPr lang="pt-BR" sz="2800" dirty="0"/>
            </a:br>
            <a:r>
              <a:rPr lang="pt-BR" sz="2800" b="1" dirty="0"/>
              <a:t>Eixos de atuação, Presença das entidades e atuação articulada</a:t>
            </a:r>
            <a:br>
              <a:rPr lang="pt-BR" sz="2800" dirty="0"/>
            </a:br>
            <a:endParaRPr lang="pt-BR" sz="2600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7</a:t>
            </a:fld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586" y="6200244"/>
            <a:ext cx="1800200" cy="600066"/>
          </a:xfrm>
          <a:prstGeom prst="rect">
            <a:avLst/>
          </a:prstGeom>
        </p:spPr>
      </p:pic>
      <p:sp>
        <p:nvSpPr>
          <p:cNvPr id="11" name="Espaço Reservado para Conteúdo 10"/>
          <p:cNvSpPr>
            <a:spLocks noGrp="1"/>
          </p:cNvSpPr>
          <p:nvPr>
            <p:ph sz="quarter" idx="13"/>
          </p:nvPr>
        </p:nvSpPr>
        <p:spPr>
          <a:xfrm>
            <a:off x="395536" y="1871777"/>
            <a:ext cx="5805715" cy="4572599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pt-BR" sz="1800" b="1" u="sng" dirty="0"/>
              <a:t>Eixos de atuação:</a:t>
            </a:r>
          </a:p>
          <a:p>
            <a:pPr lvl="0" algn="just">
              <a:buFont typeface="Arial" charset="0"/>
              <a:buChar char="•"/>
            </a:pPr>
            <a:r>
              <a:rPr lang="pt-BR" sz="1800" b="1" dirty="0">
                <a:latin typeface="Calibri" pitchFamily="34" charset="0"/>
                <a:cs typeface="Calibri" pitchFamily="34" charset="0"/>
              </a:rPr>
              <a:t>Acolhida, abrigamento e apoio </a:t>
            </a:r>
            <a:r>
              <a:rPr lang="pt-BR" sz="1800" b="1" dirty="0" err="1">
                <a:latin typeface="Calibri" pitchFamily="34" charset="0"/>
                <a:cs typeface="Calibri" pitchFamily="34" charset="0"/>
              </a:rPr>
              <a:t>socio</a:t>
            </a:r>
            <a:r>
              <a:rPr lang="pt-BR" sz="1800" b="1" dirty="0">
                <a:latin typeface="Calibri" pitchFamily="34" charset="0"/>
                <a:cs typeface="Calibri" pitchFamily="34" charset="0"/>
              </a:rPr>
              <a:t>-assistencial</a:t>
            </a:r>
          </a:p>
          <a:p>
            <a:pPr lvl="0" algn="just">
              <a:buFont typeface="Arial" charset="0"/>
              <a:buChar char="•"/>
            </a:pPr>
            <a:r>
              <a:rPr lang="pt-BR" sz="1800" b="1" dirty="0">
                <a:latin typeface="Calibri" pitchFamily="34" charset="0"/>
                <a:cs typeface="Calibri" pitchFamily="34" charset="0"/>
              </a:rPr>
              <a:t>Proteção e documentação</a:t>
            </a:r>
          </a:p>
          <a:p>
            <a:pPr lvl="0" algn="just">
              <a:buFont typeface="Arial" charset="0"/>
              <a:buChar char="•"/>
            </a:pPr>
            <a:r>
              <a:rPr lang="pt-BR" sz="1800" b="1" dirty="0">
                <a:latin typeface="Calibri" pitchFamily="34" charset="0"/>
                <a:cs typeface="Calibri" pitchFamily="34" charset="0"/>
              </a:rPr>
              <a:t>Integração educacional e cultural</a:t>
            </a:r>
          </a:p>
          <a:p>
            <a:pPr lvl="0" algn="just">
              <a:buFont typeface="Arial" charset="0"/>
              <a:buChar char="•"/>
            </a:pPr>
            <a:r>
              <a:rPr lang="pt-BR" sz="1800" b="1" dirty="0">
                <a:latin typeface="Calibri" pitchFamily="34" charset="0"/>
                <a:cs typeface="Calibri" pitchFamily="34" charset="0"/>
              </a:rPr>
              <a:t>Trabalho, emprego e geração de renda</a:t>
            </a:r>
          </a:p>
          <a:p>
            <a:pPr lvl="0" algn="just">
              <a:buFont typeface="Arial" charset="0"/>
              <a:buChar char="•"/>
            </a:pPr>
            <a:r>
              <a:rPr lang="pt-BR" sz="1800" b="1" dirty="0">
                <a:latin typeface="Calibri" pitchFamily="34" charset="0"/>
                <a:cs typeface="Calibri" pitchFamily="34" charset="0"/>
              </a:rPr>
              <a:t>Incidência por políticas públicas</a:t>
            </a:r>
          </a:p>
          <a:p>
            <a:pPr lvl="0" algn="just">
              <a:buFont typeface="Arial" charset="0"/>
              <a:buChar char="•"/>
            </a:pPr>
            <a:r>
              <a:rPr lang="pt-BR" sz="1800" b="1" dirty="0">
                <a:latin typeface="Calibri" pitchFamily="34" charset="0"/>
                <a:cs typeface="Calibri" pitchFamily="34" charset="0"/>
              </a:rPr>
              <a:t>Apoio em processos de Interiorização e de Integração</a:t>
            </a:r>
          </a:p>
          <a:p>
            <a:pPr marL="0" lvl="0" indent="0" algn="just">
              <a:buNone/>
            </a:pPr>
            <a:endParaRPr lang="pt-BR" sz="1000" b="1" u="sng" dirty="0"/>
          </a:p>
          <a:p>
            <a:pPr marL="0" lvl="0" indent="0" algn="just">
              <a:buNone/>
            </a:pPr>
            <a:r>
              <a:rPr lang="pt-BR" sz="1800" b="1" u="sng" dirty="0"/>
              <a:t>Presença de entidades em Roraima:</a:t>
            </a:r>
          </a:p>
          <a:p>
            <a:pPr lvl="0" algn="just"/>
            <a:r>
              <a:rPr lang="pt-BR" sz="1600" b="1" dirty="0"/>
              <a:t>24 organizações da sociedade civil</a:t>
            </a:r>
          </a:p>
          <a:p>
            <a:pPr lvl="0" algn="just"/>
            <a:r>
              <a:rPr lang="pt-BR" sz="1600" b="1" dirty="0"/>
              <a:t>5 organizações sociais de atuação internacional</a:t>
            </a:r>
          </a:p>
          <a:p>
            <a:pPr lvl="0" algn="just"/>
            <a:r>
              <a:rPr lang="pt-BR" sz="1600" b="1" dirty="0"/>
              <a:t>4 Agências da ONU</a:t>
            </a:r>
          </a:p>
          <a:p>
            <a:pPr lvl="0" algn="just"/>
            <a:r>
              <a:rPr lang="pt-BR" sz="1600" b="1" dirty="0"/>
              <a:t>9 órgãos públicos, de defesa de direitos e de Governo</a:t>
            </a:r>
          </a:p>
          <a:p>
            <a:pPr marL="0" lvl="0" indent="0" algn="just">
              <a:buNone/>
            </a:pPr>
            <a:r>
              <a:rPr lang="pt-BR" sz="1600" b="1" dirty="0"/>
              <a:t> (Além dos órgãos públicos de presença habitual)</a:t>
            </a:r>
          </a:p>
          <a:p>
            <a:endParaRPr lang="pt-BR" sz="1900" dirty="0">
              <a:latin typeface="Calibri" pitchFamily="34" charset="0"/>
              <a:cs typeface="Calibri" pitchFamily="34" charset="0"/>
            </a:endParaRPr>
          </a:p>
          <a:p>
            <a:endParaRPr lang="pt-BR" sz="1900" dirty="0">
              <a:latin typeface="Calibri" pitchFamily="34" charset="0"/>
              <a:cs typeface="Calibri" pitchFamily="34" charset="0"/>
            </a:endParaRPr>
          </a:p>
          <a:p>
            <a:endParaRPr lang="pt-BR" sz="1600" dirty="0">
              <a:latin typeface="Calibri" pitchFamily="34" charset="0"/>
              <a:cs typeface="Calibri" pitchFamily="34" charset="0"/>
            </a:endParaRPr>
          </a:p>
          <a:p>
            <a:endParaRPr lang="pt-BR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" name="Picture 3" descr="\\Refugiados\d\15. Relatório de Atividades do IMDH\2018\Fotos 2018\2018 08 17 IMDH Solidario 5.jpg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87" b="4419"/>
          <a:stretch/>
        </p:blipFill>
        <p:spPr bwMode="auto">
          <a:xfrm>
            <a:off x="5508104" y="404664"/>
            <a:ext cx="305662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290" b="93443" l="3686" r="97052">
                        <a14:foregroundMark x1="7862" y1="14754" x2="3686" y2="84153"/>
                        <a14:foregroundMark x1="12285" y1="14754" x2="92138" y2="16393"/>
                        <a14:backgroundMark x1="39803" y1="22951" x2="37592" y2="213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045" y="6184667"/>
            <a:ext cx="1248039" cy="561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12894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6780" y="548680"/>
            <a:ext cx="5069499" cy="936104"/>
          </a:xfrm>
        </p:spPr>
        <p:txBody>
          <a:bodyPr>
            <a:noAutofit/>
          </a:bodyPr>
          <a:lstStyle/>
          <a:p>
            <a:pPr lvl="0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Avanços</a:t>
            </a:r>
            <a:r>
              <a:rPr lang="pt-BR" sz="3200" b="1" dirty="0">
                <a:latin typeface="Calibri" pitchFamily="34" charset="0"/>
                <a:cs typeface="Calibri" pitchFamily="34" charset="0"/>
              </a:rPr>
              <a:t>:</a:t>
            </a:r>
            <a:endParaRPr lang="pt-BR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8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3"/>
          </p:nvPr>
        </p:nvSpPr>
        <p:spPr>
          <a:xfrm>
            <a:off x="533784" y="1844824"/>
            <a:ext cx="3822192" cy="2766032"/>
          </a:xfrm>
        </p:spPr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465" y="6165304"/>
            <a:ext cx="1800200" cy="600066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359531" y="1831695"/>
            <a:ext cx="8424937" cy="4723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Ampla Rede de solidariedade, voluntariado.</a:t>
            </a:r>
          </a:p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Nova Lei de Migração (Lei 13.445/2017).</a:t>
            </a:r>
          </a:p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Força-tarefa da sociedade civil, com apoio do ACNUR junto à P. Federal.</a:t>
            </a:r>
          </a:p>
          <a:p>
            <a:pPr marL="34290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Intensa ação de órgãos públicos brasileiros e de organizações internacionais - ACNUR, OIM, UNFPA e UNICEF,  em eficaz parceria com a sociedade civil.</a:t>
            </a:r>
          </a:p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Envolvimento incondicional e permanente da Diocese de Roraima.</a:t>
            </a:r>
          </a:p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Migrações venezuelanas inseridas na agenda pública nacional.</a:t>
            </a:r>
          </a:p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Capacitação e fortalecimento da sociedade civil local.</a:t>
            </a:r>
          </a:p>
          <a:p>
            <a:pPr marL="34290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Crescente envolvimento de entidades da sociedade civil na Operação Acolhida - responsável pelo acolhimento e abrigamento.</a:t>
            </a:r>
          </a:p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Projetos voltados à integração dos venezuelanos (execução próxima).</a:t>
            </a:r>
          </a:p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Aumento significativo dos atores envolvidos com o tema.</a:t>
            </a:r>
          </a:p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Produção de materiais bilíngues (orientação documentos, trabalho, comunicação)</a:t>
            </a:r>
          </a:p>
          <a:p>
            <a:pPr marL="342900" lvl="0" indent="-3429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t-BR" b="1" dirty="0">
                <a:latin typeface="Calibri" pitchFamily="34" charset="0"/>
                <a:cs typeface="Calibri" pitchFamily="34" charset="0"/>
              </a:rPr>
              <a:t>Atuação da sociedade civil no CONARE e </a:t>
            </a:r>
            <a:r>
              <a:rPr lang="pt-BR" b="1" dirty="0" err="1">
                <a:latin typeface="Calibri" pitchFamily="34" charset="0"/>
                <a:cs typeface="Calibri" pitchFamily="34" charset="0"/>
              </a:rPr>
              <a:t>CNIg</a:t>
            </a:r>
            <a:endParaRPr lang="pt-BR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90" b="93443" l="3686" r="97052">
                        <a14:foregroundMark x1="7862" y1="14754" x2="3686" y2="84153"/>
                        <a14:foregroundMark x1="12285" y1="14754" x2="92138" y2="16393"/>
                        <a14:backgroundMark x1="39803" y1="22951" x2="37592" y2="213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045" y="6184667"/>
            <a:ext cx="1248039" cy="561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875" y="404664"/>
            <a:ext cx="2422920" cy="181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53496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5040560" cy="1002440"/>
          </a:xfrm>
        </p:spPr>
        <p:txBody>
          <a:bodyPr>
            <a:noAutofit/>
          </a:bodyPr>
          <a:lstStyle/>
          <a:p>
            <a:pPr lvl="0"/>
            <a:br>
              <a:rPr lang="pt-BR" sz="2300" dirty="0">
                <a:solidFill>
                  <a:schemeClr val="bg1"/>
                </a:solidFill>
                <a:latin typeface="+mn-lt"/>
              </a:rPr>
            </a:br>
            <a:r>
              <a:rPr lang="pt-BR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Lacunas e carências</a:t>
            </a:r>
            <a:endParaRPr lang="pt-BR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2E57-5FE5-46D0-A473-179AD8C0E146}" type="slidenum">
              <a:rPr lang="pt-BR" smtClean="0"/>
              <a:t>9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3"/>
          </p:nvPr>
        </p:nvSpPr>
        <p:spPr>
          <a:xfrm>
            <a:off x="755576" y="2729830"/>
            <a:ext cx="7704856" cy="3475747"/>
          </a:xfrm>
        </p:spPr>
        <p:txBody>
          <a:bodyPr>
            <a:normAutofit fontScale="92500"/>
          </a:bodyPr>
          <a:lstStyle/>
          <a:p>
            <a:r>
              <a:rPr lang="pt-BR" sz="2000" b="1" dirty="0">
                <a:latin typeface="Calibri" pitchFamily="34" charset="0"/>
                <a:cs typeface="Calibri" pitchFamily="34" charset="0"/>
              </a:rPr>
              <a:t>Ação brasileira ainda é pautada numa perspectiva emergencial;</a:t>
            </a:r>
          </a:p>
          <a:p>
            <a:r>
              <a:rPr lang="pt-BR" sz="2000" b="1" dirty="0">
                <a:latin typeface="Calibri" pitchFamily="34" charset="0"/>
                <a:cs typeface="Calibri" pitchFamily="34" charset="0"/>
              </a:rPr>
              <a:t>Alto volume de solicitações de refúgio ainda </a:t>
            </a:r>
            <a:r>
              <a:rPr lang="pt-BR" sz="2000" b="1" u="sng" dirty="0">
                <a:latin typeface="Calibri" pitchFamily="34" charset="0"/>
                <a:cs typeface="Calibri" pitchFamily="34" charset="0"/>
              </a:rPr>
              <a:t>sem decisão pelo CONARE</a:t>
            </a:r>
          </a:p>
          <a:p>
            <a:pPr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Carente e deficitária a integração laboral local no Estado de Roraima</a:t>
            </a:r>
          </a:p>
          <a:p>
            <a:pPr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Grupos com vulnerabilidades específicas (crianças, mulheres, LGBTI, idosos) com poucas ações e insuficiente atenção</a:t>
            </a:r>
          </a:p>
          <a:p>
            <a:pPr lvl="0"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Processo de interiorização ainda demonstra tímida recepção nas comunidades de destino e a acolhida dos imigrantes no destino está praticamente a cargo da sociedade civil, com apoio de ACNUR  e OIM.</a:t>
            </a:r>
          </a:p>
          <a:p>
            <a:pPr algn="just"/>
            <a:r>
              <a:rPr lang="pt-BR" sz="2000" b="1" dirty="0">
                <a:latin typeface="Calibri" pitchFamily="34" charset="0"/>
                <a:cs typeface="Calibri" pitchFamily="34" charset="0"/>
              </a:rPr>
              <a:t>Entidades e agentes da sociedade civil carecem de medidas de proteção para seus agentes e as próprias entidades.</a:t>
            </a:r>
          </a:p>
          <a:p>
            <a:pPr marL="0" indent="0" algn="just">
              <a:buNone/>
            </a:pPr>
            <a:endParaRPr lang="pt-BR" sz="1800" b="1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1800" b="1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pt-BR" sz="2000" dirty="0">
              <a:latin typeface="Calibri" pitchFamily="34" charset="0"/>
              <a:cs typeface="Calibri" pitchFamily="34" charset="0"/>
            </a:endParaRPr>
          </a:p>
          <a:p>
            <a:endParaRPr lang="pt-BR" sz="2000" dirty="0">
              <a:latin typeface="Calibri" pitchFamily="34" charset="0"/>
              <a:cs typeface="Calibri" pitchFamily="34" charset="0"/>
            </a:endParaRPr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06" y="6205577"/>
            <a:ext cx="1656184" cy="552061"/>
          </a:xfrm>
          <a:prstGeom prst="rect">
            <a:avLst/>
          </a:prstGeom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90" b="93443" l="3686" r="97052">
                        <a14:foregroundMark x1="7862" y1="14754" x2="3686" y2="84153"/>
                        <a14:foregroundMark x1="12285" y1="14754" x2="92138" y2="16393"/>
                        <a14:backgroundMark x1="39803" y1="22951" x2="37592" y2="213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045" y="6184667"/>
            <a:ext cx="1248039" cy="561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061" y="404664"/>
            <a:ext cx="2520274" cy="189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36275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2505</TotalTime>
  <Words>1100</Words>
  <Application>Microsoft Office PowerPoint</Application>
  <PresentationFormat>Apresentação na tela (4:3)</PresentationFormat>
  <Paragraphs>119</Paragraphs>
  <Slides>14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Candara</vt:lpstr>
      <vt:lpstr>Symbol</vt:lpstr>
      <vt:lpstr>Wingdings</vt:lpstr>
      <vt:lpstr>Forma de Onda</vt:lpstr>
      <vt:lpstr>Solidariedade aos migrantes hondurenhos...</vt:lpstr>
      <vt:lpstr>Apresentação do PowerPoint</vt:lpstr>
      <vt:lpstr>Migração Venezuelana A Sociedade Civil refletindo a Ação humanitária</vt:lpstr>
      <vt:lpstr>Contexto</vt:lpstr>
      <vt:lpstr>A proposta de centenas de organizações no mundo para os Pactos Mundiais sugeriam quatro ações:</vt:lpstr>
      <vt:lpstr>Importância da Incidência e a organização em Redes</vt:lpstr>
      <vt:lpstr> Eixos de atuação, Presença das entidades e atuação articulada </vt:lpstr>
      <vt:lpstr>Avanços:</vt:lpstr>
      <vt:lpstr> Lacunas e carências</vt:lpstr>
      <vt:lpstr>Lacunas e Carências</vt:lpstr>
      <vt:lpstr>Perspectivas</vt:lpstr>
      <vt:lpstr> 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Instituto Migrações  e Direitos Humanos (IMDH)</dc:title>
  <dc:creator>Jurídico</dc:creator>
  <cp:lastModifiedBy>Usuario</cp:lastModifiedBy>
  <cp:revision>184</cp:revision>
  <cp:lastPrinted>2018-10-17T19:25:12Z</cp:lastPrinted>
  <dcterms:created xsi:type="dcterms:W3CDTF">2018-10-06T12:30:25Z</dcterms:created>
  <dcterms:modified xsi:type="dcterms:W3CDTF">2018-10-23T13:51:28Z</dcterms:modified>
</cp:coreProperties>
</file>