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324" r:id="rId2"/>
    <p:sldId id="336" r:id="rId3"/>
    <p:sldId id="347" r:id="rId4"/>
    <p:sldId id="352" r:id="rId5"/>
    <p:sldId id="283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4E7D32-80A1-4C0A-AA6D-A513FD23225A}" v="2" dt="2018-11-01T20:42:28.1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83205" autoAdjust="0"/>
  </p:normalViewPr>
  <p:slideViewPr>
    <p:cSldViewPr snapToGrid="0">
      <p:cViewPr varScale="1">
        <p:scale>
          <a:sx n="73" d="100"/>
          <a:sy n="73" d="100"/>
        </p:scale>
        <p:origin x="6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RAIA SILVA DE MELLO" userId="ee183d71c96a6a8e" providerId="LiveId" clId="{034E7D32-80A1-4C0A-AA6D-A513FD23225A}"/>
    <pc:docChg chg="modSld">
      <pc:chgData name="SORAIA SILVA DE MELLO" userId="ee183d71c96a6a8e" providerId="LiveId" clId="{034E7D32-80A1-4C0A-AA6D-A513FD23225A}" dt="2018-11-01T20:42:28.138" v="1" actId="20578"/>
      <pc:docMkLst>
        <pc:docMk/>
      </pc:docMkLst>
      <pc:sldChg chg="modSp">
        <pc:chgData name="SORAIA SILVA DE MELLO" userId="ee183d71c96a6a8e" providerId="LiveId" clId="{034E7D32-80A1-4C0A-AA6D-A513FD23225A}" dt="2018-11-01T20:42:28.138" v="1" actId="20578"/>
        <pc:sldMkLst>
          <pc:docMk/>
          <pc:sldMk cId="430722577" sldId="336"/>
        </pc:sldMkLst>
        <pc:spChg chg="mod">
          <ac:chgData name="SORAIA SILVA DE MELLO" userId="ee183d71c96a6a8e" providerId="LiveId" clId="{034E7D32-80A1-4C0A-AA6D-A513FD23225A}" dt="2018-11-01T20:42:28.138" v="1" actId="20578"/>
          <ac:spMkLst>
            <pc:docMk/>
            <pc:sldMk cId="430722577" sldId="336"/>
            <ac:spMk id="20" creationId="{1C2753ED-BBFB-4B8C-969E-2BE53362B5A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7CC1A-87B3-44B8-A550-DA6522D1B516}" type="datetimeFigureOut">
              <a:rPr lang="pt-BR" smtClean="0"/>
              <a:t>01/11/2018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CAE7A-A65B-43A4-9774-B44274B26F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5854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CAE7A-A65B-43A4-9774-B44274B26F90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0239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CAE7A-A65B-43A4-9774-B44274B26F90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8029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CAE7A-A65B-43A4-9774-B44274B26F90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1040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B8354-BD8C-4D8A-8B9C-EFC9C943B2E9}" type="datetimeFigureOut">
              <a:rPr lang="pt-BR" smtClean="0"/>
              <a:t>01/11/2018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B547-2273-40E0-BC88-7CE398DC4D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567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B8354-BD8C-4D8A-8B9C-EFC9C943B2E9}" type="datetimeFigureOut">
              <a:rPr lang="pt-BR" smtClean="0"/>
              <a:t>01/11/2018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B547-2273-40E0-BC88-7CE398DC4D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9811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B8354-BD8C-4D8A-8B9C-EFC9C943B2E9}" type="datetimeFigureOut">
              <a:rPr lang="pt-BR" smtClean="0"/>
              <a:t>01/11/2018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B547-2273-40E0-BC88-7CE398DC4D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677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B8354-BD8C-4D8A-8B9C-EFC9C943B2E9}" type="datetimeFigureOut">
              <a:rPr lang="pt-BR" smtClean="0"/>
              <a:t>01/11/2018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B547-2273-40E0-BC88-7CE398DC4D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6499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B8354-BD8C-4D8A-8B9C-EFC9C943B2E9}" type="datetimeFigureOut">
              <a:rPr lang="pt-BR" smtClean="0"/>
              <a:t>01/11/2018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B547-2273-40E0-BC88-7CE398DC4D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0181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B8354-BD8C-4D8A-8B9C-EFC9C943B2E9}" type="datetimeFigureOut">
              <a:rPr lang="pt-BR" smtClean="0"/>
              <a:t>01/11/2018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B547-2273-40E0-BC88-7CE398DC4D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920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B8354-BD8C-4D8A-8B9C-EFC9C943B2E9}" type="datetimeFigureOut">
              <a:rPr lang="pt-BR" smtClean="0"/>
              <a:t>01/11/2018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B547-2273-40E0-BC88-7CE398DC4D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0825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B8354-BD8C-4D8A-8B9C-EFC9C943B2E9}" type="datetimeFigureOut">
              <a:rPr lang="pt-BR" smtClean="0"/>
              <a:t>01/11/2018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B547-2273-40E0-BC88-7CE398DC4D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453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B8354-BD8C-4D8A-8B9C-EFC9C943B2E9}" type="datetimeFigureOut">
              <a:rPr lang="pt-BR" smtClean="0"/>
              <a:t>01/11/2018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B547-2273-40E0-BC88-7CE398DC4D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4776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B8354-BD8C-4D8A-8B9C-EFC9C943B2E9}" type="datetimeFigureOut">
              <a:rPr lang="pt-BR" smtClean="0"/>
              <a:t>01/11/2018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B547-2273-40E0-BC88-7CE398DC4D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6954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B8354-BD8C-4D8A-8B9C-EFC9C943B2E9}" type="datetimeFigureOut">
              <a:rPr lang="pt-BR" smtClean="0"/>
              <a:t>01/11/2018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B547-2273-40E0-BC88-7CE398DC4D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6225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B8354-BD8C-4D8A-8B9C-EFC9C943B2E9}" type="datetimeFigureOut">
              <a:rPr lang="pt-BR" smtClean="0"/>
              <a:t>01/11/2018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0B547-2273-40E0-BC88-7CE398DC4D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477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iomroraima@iom.int" TargetMode="External"/><Relationship Id="rId2" Type="http://schemas.openxmlformats.org/officeDocument/2006/relationships/hyperlink" Target="mailto:iombrazil@iom.int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ector Reto 9"/>
          <p:cNvCxnSpPr/>
          <p:nvPr/>
        </p:nvCxnSpPr>
        <p:spPr>
          <a:xfrm flipV="1">
            <a:off x="0" y="1252603"/>
            <a:ext cx="12192000" cy="5010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to 10"/>
          <p:cNvCxnSpPr/>
          <p:nvPr/>
        </p:nvCxnSpPr>
        <p:spPr>
          <a:xfrm flipV="1">
            <a:off x="0" y="6100870"/>
            <a:ext cx="12192000" cy="5010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5"/>
          <p:cNvSpPr txBox="1">
            <a:spLocks noGrp="1"/>
          </p:cNvSpPr>
          <p:nvPr>
            <p:ph type="subTitle" idx="1"/>
          </p:nvPr>
        </p:nvSpPr>
        <p:spPr>
          <a:xfrm>
            <a:off x="327991" y="1399287"/>
            <a:ext cx="11283853" cy="43488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pt-BR" sz="2800" dirty="0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</a:rPr>
              <a:t>Seminário Ibero-americano</a:t>
            </a:r>
          </a:p>
          <a:p>
            <a:pPr algn="l"/>
            <a:r>
              <a:rPr lang="pt-BR" sz="2800" dirty="0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</a:rPr>
              <a:t>Proteção aos direitos de Venezuelanas e Venezuelanos</a:t>
            </a:r>
          </a:p>
          <a:p>
            <a:pPr algn="l"/>
            <a:r>
              <a:rPr lang="pt-BR" sz="2800" dirty="0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</a:rPr>
              <a:t>Por uma acolhida humanitária na América Latina</a:t>
            </a:r>
          </a:p>
          <a:p>
            <a:pPr algn="l">
              <a:lnSpc>
                <a:spcPct val="90000"/>
              </a:lnSpc>
              <a:spcBef>
                <a:spcPts val="1000"/>
              </a:spcBef>
            </a:pPr>
            <a:endParaRPr lang="pt-BR" sz="2000" dirty="0">
              <a:solidFill>
                <a:schemeClr val="accent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algn="l">
              <a:lnSpc>
                <a:spcPct val="90000"/>
              </a:lnSpc>
              <a:spcBef>
                <a:spcPts val="1000"/>
              </a:spcBef>
            </a:pPr>
            <a:endParaRPr lang="pt-BR" sz="2000" dirty="0">
              <a:solidFill>
                <a:schemeClr val="accent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algn="l">
              <a:lnSpc>
                <a:spcPct val="90000"/>
              </a:lnSpc>
              <a:spcBef>
                <a:spcPts val="1000"/>
              </a:spcBef>
            </a:pPr>
            <a:endParaRPr lang="pt-BR" sz="2000" dirty="0">
              <a:solidFill>
                <a:schemeClr val="accent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algn="l">
              <a:lnSpc>
                <a:spcPct val="90000"/>
              </a:lnSpc>
              <a:spcBef>
                <a:spcPts val="1000"/>
              </a:spcBef>
            </a:pPr>
            <a:endParaRPr lang="pt-BR" sz="2000" dirty="0">
              <a:solidFill>
                <a:schemeClr val="accent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algn="l">
              <a:lnSpc>
                <a:spcPct val="90000"/>
              </a:lnSpc>
              <a:spcBef>
                <a:spcPts val="1000"/>
              </a:spcBef>
            </a:pPr>
            <a:endParaRPr lang="pt-BR" sz="2000" dirty="0">
              <a:solidFill>
                <a:schemeClr val="accent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algn="l">
              <a:lnSpc>
                <a:spcPct val="90000"/>
              </a:lnSpc>
              <a:spcBef>
                <a:spcPts val="1000"/>
              </a:spcBef>
            </a:pPr>
            <a:r>
              <a:rPr lang="pt-BR" sz="2000" dirty="0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</a:rPr>
              <a:t>São Paulo</a:t>
            </a:r>
          </a:p>
          <a:p>
            <a:pPr algn="l">
              <a:lnSpc>
                <a:spcPct val="90000"/>
              </a:lnSpc>
              <a:spcBef>
                <a:spcPts val="1000"/>
              </a:spcBef>
            </a:pPr>
            <a:r>
              <a:rPr lang="pt-BR" sz="2000" dirty="0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</a:rPr>
              <a:t>23-24 de outubro de 2018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DB6CF7-1EEC-4AA2-82BD-081980B0A9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922" y="113588"/>
            <a:ext cx="2586228" cy="103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058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ector Reto 9"/>
          <p:cNvCxnSpPr/>
          <p:nvPr/>
        </p:nvCxnSpPr>
        <p:spPr>
          <a:xfrm flipV="1">
            <a:off x="0" y="1252603"/>
            <a:ext cx="12192000" cy="5010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77170" y="375283"/>
            <a:ext cx="10330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</a:rPr>
              <a:t>Dados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C2753ED-BBFB-4B8C-969E-2BE53362B5A9}"/>
              </a:ext>
            </a:extLst>
          </p:cNvPr>
          <p:cNvSpPr/>
          <p:nvPr/>
        </p:nvSpPr>
        <p:spPr>
          <a:xfrm>
            <a:off x="215900" y="1535640"/>
            <a:ext cx="420630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pt-BR" sz="2000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pt-BR" sz="2200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Estima-se que haja atualmente cerca de 2,6 Milhões de </a:t>
            </a:r>
            <a:r>
              <a:rPr lang="pt-BR" sz="2200" dirty="0" err="1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Venezuanos</a:t>
            </a:r>
            <a:r>
              <a:rPr lang="pt-BR" sz="2200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vivendo fora de seu país de origem;</a:t>
            </a:r>
          </a:p>
          <a:p>
            <a:pPr algn="just"/>
            <a:endParaRPr lang="pt-BR" sz="2200" dirty="0">
              <a:solidFill>
                <a:schemeClr val="accent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200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Grande maioria na América do Sul (1,8 Milhão);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2200" dirty="0">
              <a:solidFill>
                <a:schemeClr val="accent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200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Projeções estimam que, mantidas as atuais condições, número pode chegar a 3,8 Milhões no fim de 2019.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2200" dirty="0">
              <a:solidFill>
                <a:schemeClr val="accent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8F7104-8604-4D28-B5C7-DF125464AD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202" y="1444460"/>
            <a:ext cx="7332796" cy="5241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72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ector Reto 9"/>
          <p:cNvCxnSpPr/>
          <p:nvPr/>
        </p:nvCxnSpPr>
        <p:spPr>
          <a:xfrm flipV="1">
            <a:off x="0" y="1252603"/>
            <a:ext cx="12192000" cy="5010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5"/>
          <p:cNvSpPr txBox="1">
            <a:spLocks noGrp="1"/>
          </p:cNvSpPr>
          <p:nvPr>
            <p:ph type="subTitle" idx="1"/>
          </p:nvPr>
        </p:nvSpPr>
        <p:spPr>
          <a:xfrm>
            <a:off x="177170" y="1322481"/>
            <a:ext cx="7410746" cy="6550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2">
              <a:buFont typeface="Wingdings" panose="05000000000000000000" pitchFamily="2" charset="2"/>
              <a:buChar char="v"/>
            </a:pPr>
            <a:endParaRPr lang="es-AR" sz="2000" b="1" dirty="0">
              <a:solidFill>
                <a:srgbClr val="002060"/>
              </a:solidFill>
            </a:endParaRPr>
          </a:p>
          <a:p>
            <a:pPr lvl="2" algn="l"/>
            <a:endParaRPr lang="es-ES" sz="1600" dirty="0">
              <a:solidFill>
                <a:srgbClr val="0070C0"/>
              </a:solidFill>
              <a:latin typeface="Corbel" panose="020B05030202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EB7AF7-371C-46EB-BD2F-9D208F320205}"/>
              </a:ext>
            </a:extLst>
          </p:cNvPr>
          <p:cNvSpPr txBox="1"/>
          <p:nvPr/>
        </p:nvSpPr>
        <p:spPr>
          <a:xfrm>
            <a:off x="177170" y="315125"/>
            <a:ext cx="10330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</a:rPr>
              <a:t>Plano de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</a:rPr>
              <a:t>Resposta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</a:rPr>
              <a:t> para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</a:rPr>
              <a:t>Refugiados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</a:rPr>
              <a:t> e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</a:rPr>
              <a:t>Migrantes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Corbel" panose="020B05030202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10DB0C-23AF-4F31-82B7-6834263DB2F1}"/>
              </a:ext>
            </a:extLst>
          </p:cNvPr>
          <p:cNvSpPr/>
          <p:nvPr/>
        </p:nvSpPr>
        <p:spPr>
          <a:xfrm>
            <a:off x="215900" y="1535639"/>
            <a:ext cx="1163520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Estabelecimento da 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Plataforma Regional Interagencial de Coordenação</a:t>
            </a:r>
            <a:r>
              <a:rPr lang="pt-BR" sz="2400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co-liderada por ACNUR e OIM a nível regional, por determinação do Secretário Geral da ONU de abril de 2018. 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Sr. Eduardo Stein</a:t>
            </a:r>
            <a:r>
              <a:rPr lang="pt-BR" sz="2400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apontado como representante especial conjunto.;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2400" dirty="0">
              <a:solidFill>
                <a:schemeClr val="accent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Reconhece que este é um fluxo migratório único, que não está totalmente refletido nos mecanismos regionais e nacionais existentes;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2400" dirty="0">
              <a:solidFill>
                <a:schemeClr val="accent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Objetivo é promover a coordenação, o planejamento estratégico e a apoiar a resposta operacional, a nível regional e nacional dentro dos principais países receptores (Brasil, Colômbia, Equador e Peru);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2400" dirty="0">
              <a:solidFill>
                <a:schemeClr val="accent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Quatro eixos: 1) mobilização de recursos; 2) gestão de informação; 3) comunicação coesa; 4) construção de estratégia regional e nacional – 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Plano de Resposta para Refugiados e Migrantes</a:t>
            </a:r>
            <a:endParaRPr lang="pt-BR" sz="2400" dirty="0">
              <a:solidFill>
                <a:schemeClr val="accent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299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ector Reto 9"/>
          <p:cNvCxnSpPr/>
          <p:nvPr/>
        </p:nvCxnSpPr>
        <p:spPr>
          <a:xfrm flipV="1">
            <a:off x="0" y="1252603"/>
            <a:ext cx="12192000" cy="5010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5"/>
          <p:cNvSpPr txBox="1">
            <a:spLocks noGrp="1"/>
          </p:cNvSpPr>
          <p:nvPr>
            <p:ph type="subTitle" idx="1"/>
          </p:nvPr>
        </p:nvSpPr>
        <p:spPr>
          <a:xfrm>
            <a:off x="177170" y="1322481"/>
            <a:ext cx="7410746" cy="6550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2">
              <a:buFont typeface="Wingdings" panose="05000000000000000000" pitchFamily="2" charset="2"/>
              <a:buChar char="v"/>
            </a:pPr>
            <a:endParaRPr lang="es-AR" sz="2000" b="1" dirty="0">
              <a:solidFill>
                <a:srgbClr val="002060"/>
              </a:solidFill>
            </a:endParaRPr>
          </a:p>
          <a:p>
            <a:pPr lvl="2" algn="l"/>
            <a:endParaRPr lang="es-ES" sz="1600" dirty="0">
              <a:solidFill>
                <a:srgbClr val="0070C0"/>
              </a:solidFill>
              <a:latin typeface="Corbel" panose="020B05030202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EB7AF7-371C-46EB-BD2F-9D208F320205}"/>
              </a:ext>
            </a:extLst>
          </p:cNvPr>
          <p:cNvSpPr txBox="1"/>
          <p:nvPr/>
        </p:nvSpPr>
        <p:spPr>
          <a:xfrm>
            <a:off x="177170" y="315125"/>
            <a:ext cx="10330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</a:rPr>
              <a:t>Plano de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</a:rPr>
              <a:t>Resposta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</a:rPr>
              <a:t> para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</a:rPr>
              <a:t>Refugiados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</a:rPr>
              <a:t> e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  <a:latin typeface="Corbel" panose="020B0503020204020204" pitchFamily="34" charset="0"/>
              </a:rPr>
              <a:t>Migrantes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Corbel" panose="020B05030202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10DB0C-23AF-4F31-82B7-6834263DB2F1}"/>
              </a:ext>
            </a:extLst>
          </p:cNvPr>
          <p:cNvSpPr/>
          <p:nvPr/>
        </p:nvSpPr>
        <p:spPr>
          <a:xfrm>
            <a:off x="215900" y="1535639"/>
            <a:ext cx="76061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População de interesse do plano: Migrantes; Refugiados/Solicitantes de Refúgio; Apátridas; Nacionais de terceiros países; Retornados e Comunidades de Acolhida</a:t>
            </a:r>
          </a:p>
          <a:p>
            <a:pPr algn="just"/>
            <a:endParaRPr lang="pt-BR" sz="2400" dirty="0">
              <a:solidFill>
                <a:schemeClr val="accent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Abarca migração pendular, em trânsito e em destino</a:t>
            </a:r>
          </a:p>
          <a:p>
            <a:pPr algn="just"/>
            <a:endParaRPr lang="pt-BR" sz="2400" dirty="0">
              <a:solidFill>
                <a:schemeClr val="accent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Plano de ação abrangente, dividido em quatro áreas de intervenção: 1) Resposta Direta de Emergência; 2) Proteção a refugiados e migrantes; 3) Integração socioeconômica e cultural; 4) Fortalecimento das capacidades estatais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2400" dirty="0">
              <a:solidFill>
                <a:schemeClr val="accent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400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Visa complementar os foros e mecanismos regionais e nacionais existentes;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C90D56-8636-4213-9C13-36C2B1606B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253" y="1322481"/>
            <a:ext cx="3090782" cy="24234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E02B3BC-8AFA-441C-B8DB-4006EC2AEA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253" y="4137680"/>
            <a:ext cx="3090783" cy="242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149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1C70D4-710C-475C-BFA7-FA8AE010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6854" y="3955550"/>
            <a:ext cx="5815173" cy="2589088"/>
          </a:xfrm>
        </p:spPr>
        <p:txBody>
          <a:bodyPr>
            <a:normAutofit/>
          </a:bodyPr>
          <a:lstStyle/>
          <a:p>
            <a:pPr algn="l"/>
            <a:r>
              <a:rPr lang="pt-BR" sz="1600" dirty="0">
                <a:solidFill>
                  <a:srgbClr val="002060"/>
                </a:solidFill>
              </a:rPr>
              <a:t>Escritório Nacional:</a:t>
            </a:r>
            <a:br>
              <a:rPr lang="pt-BR" sz="1600" dirty="0">
                <a:solidFill>
                  <a:srgbClr val="002060"/>
                </a:solidFill>
              </a:rPr>
            </a:br>
            <a:r>
              <a:rPr lang="pt-BR" sz="1600" dirty="0">
                <a:solidFill>
                  <a:srgbClr val="002060"/>
                </a:solidFill>
              </a:rPr>
              <a:t>Casa das Nações Unidas no Brasil – Complexo Sérgio Vieira de Mello </a:t>
            </a:r>
            <a:br>
              <a:rPr lang="pt-BR" sz="1600" dirty="0">
                <a:solidFill>
                  <a:srgbClr val="002060"/>
                </a:solidFill>
              </a:rPr>
            </a:br>
            <a:r>
              <a:rPr lang="pt-BR" sz="1600" dirty="0">
                <a:solidFill>
                  <a:srgbClr val="002060"/>
                </a:solidFill>
              </a:rPr>
              <a:t>Setor de Embaixadas Norte - Lote 17</a:t>
            </a:r>
            <a:br>
              <a:rPr lang="pt-BR" sz="1600" dirty="0">
                <a:solidFill>
                  <a:srgbClr val="002060"/>
                </a:solidFill>
              </a:rPr>
            </a:br>
            <a:r>
              <a:rPr lang="pt-BR" sz="1600" dirty="0">
                <a:solidFill>
                  <a:srgbClr val="002060"/>
                </a:solidFill>
              </a:rPr>
              <a:t>Asa Norte, Brasília – DF</a:t>
            </a:r>
            <a:br>
              <a:rPr lang="pt-BR" sz="1600" dirty="0">
                <a:solidFill>
                  <a:srgbClr val="002060"/>
                </a:solidFill>
              </a:rPr>
            </a:br>
            <a:r>
              <a:rPr lang="pt-BR" sz="1600" dirty="0">
                <a:solidFill>
                  <a:srgbClr val="002060"/>
                </a:solidFill>
              </a:rPr>
              <a:t>Tel: +55 61 3038 9065</a:t>
            </a:r>
            <a:br>
              <a:rPr lang="pt-BR" sz="1600" dirty="0">
                <a:solidFill>
                  <a:srgbClr val="002060"/>
                </a:solidFill>
              </a:rPr>
            </a:br>
            <a:r>
              <a:rPr lang="pt-BR" sz="1600" dirty="0">
                <a:solidFill>
                  <a:srgbClr val="002060"/>
                </a:solidFill>
              </a:rPr>
              <a:t>Email: </a:t>
            </a:r>
            <a:r>
              <a:rPr lang="pt-BR" sz="1600" dirty="0">
                <a:solidFill>
                  <a:srgbClr val="002060"/>
                </a:solidFill>
                <a:hlinkClick r:id="rId2"/>
              </a:rPr>
              <a:t>iombrazil@iom.int</a:t>
            </a:r>
            <a:r>
              <a:rPr lang="pt-BR" sz="1600" dirty="0">
                <a:solidFill>
                  <a:srgbClr val="002060"/>
                </a:solidFill>
              </a:rPr>
              <a:t> </a:t>
            </a:r>
            <a:br>
              <a:rPr lang="pt-BR" sz="1400" dirty="0">
                <a:solidFill>
                  <a:srgbClr val="002060"/>
                </a:solidFill>
              </a:rPr>
            </a:br>
            <a:br>
              <a:rPr lang="pt-BR" sz="1400" dirty="0">
                <a:solidFill>
                  <a:srgbClr val="002060"/>
                </a:solidFill>
              </a:rPr>
            </a:br>
            <a:br>
              <a:rPr lang="pt-BR" sz="1400" dirty="0">
                <a:solidFill>
                  <a:srgbClr val="002060"/>
                </a:solidFill>
              </a:rPr>
            </a:br>
            <a:endParaRPr lang="pt-BR" sz="14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71397" y="455795"/>
            <a:ext cx="664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Obrigado!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A321FF-4268-4D72-AE1A-DB1F18E464D7}"/>
              </a:ext>
            </a:extLst>
          </p:cNvPr>
          <p:cNvSpPr txBox="1"/>
          <p:nvPr/>
        </p:nvSpPr>
        <p:spPr>
          <a:xfrm>
            <a:off x="6654684" y="4568566"/>
            <a:ext cx="47373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dirty="0">
                <a:solidFill>
                  <a:srgbClr val="002060"/>
                </a:solidFill>
                <a:latin typeface="+mj-lt"/>
              </a:rPr>
              <a:t>Escritório de Campo – Roraima:</a:t>
            </a:r>
            <a:br>
              <a:rPr lang="pt-BR" sz="1600" dirty="0">
                <a:solidFill>
                  <a:srgbClr val="002060"/>
                </a:solidFill>
                <a:latin typeface="+mj-lt"/>
              </a:rPr>
            </a:br>
            <a:r>
              <a:rPr lang="pt-BR" sz="1600" dirty="0">
                <a:solidFill>
                  <a:srgbClr val="002060"/>
                </a:solidFill>
                <a:latin typeface="+mj-lt"/>
              </a:rPr>
              <a:t>Universidade Federal de Roraima – Campus Paricarana</a:t>
            </a:r>
            <a:br>
              <a:rPr lang="pt-BR" sz="1600" dirty="0">
                <a:solidFill>
                  <a:srgbClr val="002060"/>
                </a:solidFill>
                <a:latin typeface="+mj-lt"/>
              </a:rPr>
            </a:br>
            <a:r>
              <a:rPr lang="pt-BR" sz="1600" dirty="0">
                <a:solidFill>
                  <a:srgbClr val="002060"/>
                </a:solidFill>
                <a:latin typeface="+mj-lt"/>
              </a:rPr>
              <a:t>Av. Cap. Ene Garcez, nº 2413</a:t>
            </a:r>
            <a:br>
              <a:rPr lang="pt-BR" sz="1600" dirty="0">
                <a:solidFill>
                  <a:srgbClr val="002060"/>
                </a:solidFill>
                <a:latin typeface="+mj-lt"/>
              </a:rPr>
            </a:br>
            <a:r>
              <a:rPr lang="pt-BR" sz="1600" dirty="0">
                <a:solidFill>
                  <a:srgbClr val="002060"/>
                </a:solidFill>
                <a:latin typeface="+mj-lt"/>
              </a:rPr>
              <a:t>Aeroporto, Boa Vista – RR</a:t>
            </a:r>
            <a:br>
              <a:rPr lang="pt-BR" sz="1600" dirty="0">
                <a:solidFill>
                  <a:srgbClr val="002060"/>
                </a:solidFill>
                <a:latin typeface="+mj-lt"/>
              </a:rPr>
            </a:br>
            <a:r>
              <a:rPr lang="pt-BR" sz="1600" dirty="0">
                <a:solidFill>
                  <a:srgbClr val="002060"/>
                </a:solidFill>
                <a:latin typeface="+mj-lt"/>
              </a:rPr>
              <a:t>Tel: +55 95 9 9153 9497</a:t>
            </a:r>
            <a:br>
              <a:rPr lang="pt-BR" sz="1600" dirty="0">
                <a:solidFill>
                  <a:srgbClr val="002060"/>
                </a:solidFill>
                <a:latin typeface="+mj-lt"/>
              </a:rPr>
            </a:br>
            <a:r>
              <a:rPr lang="pt-BR" sz="1600" dirty="0">
                <a:solidFill>
                  <a:srgbClr val="002060"/>
                </a:solidFill>
                <a:latin typeface="+mj-lt"/>
              </a:rPr>
              <a:t>Email: </a:t>
            </a:r>
            <a:r>
              <a:rPr lang="pt-BR" sz="1600" dirty="0">
                <a:solidFill>
                  <a:srgbClr val="002060"/>
                </a:solidFill>
                <a:latin typeface="+mj-lt"/>
                <a:hlinkClick r:id="rId3"/>
              </a:rPr>
              <a:t>iomroraima@iom.int</a:t>
            </a:r>
            <a:r>
              <a:rPr lang="pt-BR" sz="1600" dirty="0">
                <a:solidFill>
                  <a:srgbClr val="002060"/>
                </a:solidFill>
                <a:latin typeface="+mj-lt"/>
              </a:rPr>
              <a:t>  </a:t>
            </a:r>
            <a:endParaRPr lang="pt-BR" sz="1600" dirty="0"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50AA5D-4EED-4427-9EC6-8C3DBE8FFB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674" y="1504604"/>
            <a:ext cx="4662643" cy="1863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351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4148</TotalTime>
  <Words>327</Words>
  <Application>Microsoft Office PowerPoint</Application>
  <PresentationFormat>Widescreen</PresentationFormat>
  <Paragraphs>38</Paragraphs>
  <Slides>5</Slides>
  <Notes>3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Wingdings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Escritório Nacional: Casa das Nações Unidas no Brasil – Complexo Sérgio Vieira de Mello  Setor de Embaixadas Norte - Lote 17 Asa Norte, Brasília – DF Tel: +55 61 3038 9065 Email: iombrazil@iom.int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TREINAMENTO OIM/CMDH</dc:title>
  <dc:creator>Yssyssay Rodrigues</dc:creator>
  <cp:lastModifiedBy>SORAIA SILVA DE MELLO</cp:lastModifiedBy>
  <cp:revision>198</cp:revision>
  <dcterms:created xsi:type="dcterms:W3CDTF">2017-09-30T21:21:18Z</dcterms:created>
  <dcterms:modified xsi:type="dcterms:W3CDTF">2018-11-01T20:42:37Z</dcterms:modified>
</cp:coreProperties>
</file>