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57" r:id="rId2"/>
    <p:sldId id="290" r:id="rId3"/>
    <p:sldId id="256" r:id="rId4"/>
    <p:sldId id="271" r:id="rId5"/>
    <p:sldId id="258" r:id="rId6"/>
    <p:sldId id="259" r:id="rId7"/>
    <p:sldId id="281" r:id="rId8"/>
    <p:sldId id="261" r:id="rId9"/>
    <p:sldId id="289" r:id="rId10"/>
    <p:sldId id="262" r:id="rId11"/>
    <p:sldId id="272" r:id="rId12"/>
    <p:sldId id="263" r:id="rId13"/>
    <p:sldId id="285" r:id="rId14"/>
    <p:sldId id="283" r:id="rId15"/>
    <p:sldId id="284" r:id="rId16"/>
    <p:sldId id="286" r:id="rId17"/>
    <p:sldId id="277" r:id="rId18"/>
    <p:sldId id="278" r:id="rId19"/>
    <p:sldId id="279" r:id="rId20"/>
    <p:sldId id="265" r:id="rId21"/>
    <p:sldId id="287" r:id="rId22"/>
    <p:sldId id="274" r:id="rId23"/>
    <p:sldId id="270" r:id="rId24"/>
    <p:sldId id="266" r:id="rId25"/>
    <p:sldId id="264" r:id="rId26"/>
    <p:sldId id="273" r:id="rId27"/>
    <p:sldId id="267" r:id="rId28"/>
    <p:sldId id="288" r:id="rId29"/>
    <p:sldId id="275" r:id="rId30"/>
  </p:sldIdLst>
  <p:sldSz cx="9144000" cy="6858000" type="screen4x3"/>
  <p:notesSz cx="6797675" cy="9926638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6"/>
    <p:restoredTop sz="94660"/>
  </p:normalViewPr>
  <p:slideViewPr>
    <p:cSldViewPr>
      <p:cViewPr varScale="1">
        <p:scale>
          <a:sx n="118" d="100"/>
          <a:sy n="118" d="100"/>
        </p:scale>
        <p:origin x="1440" y="2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/>
              <a:t>Venezuelanos no Brasil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F5BF-4CD1-AAED-36A1BF3F744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F5BF-4CD1-AAED-36A1BF3F744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5-F5BF-4CD1-AAED-36A1BF3F7445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Plan1!$A$2:$A$4</c:f>
              <c:strCache>
                <c:ptCount val="3"/>
                <c:pt idx="0">
                  <c:v>RESIDENTES</c:v>
                </c:pt>
                <c:pt idx="1">
                  <c:v>SOLICITANTES DE REFÚGIO - INCLUÍDOS NO SISTEMA</c:v>
                </c:pt>
                <c:pt idx="2">
                  <c:v>AGENDADOS</c:v>
                </c:pt>
              </c:strCache>
            </c:strRef>
          </c:cat>
          <c:val>
            <c:numRef>
              <c:f>Plan1!$B$2:$B$4</c:f>
              <c:numCache>
                <c:formatCode>#,##0</c:formatCode>
                <c:ptCount val="3"/>
                <c:pt idx="0">
                  <c:v>61890</c:v>
                </c:pt>
                <c:pt idx="1">
                  <c:v>26615</c:v>
                </c:pt>
                <c:pt idx="2">
                  <c:v>7000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5BF-4CD1-AAED-36A1BF3F7445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A107D8-91F1-42B2-A1C8-ABE312AE61F2}" type="datetimeFigureOut">
              <a:rPr lang="pt-BR" smtClean="0"/>
              <a:t>23/10/2018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C26D0F-F759-40A7-87E0-D439D42D7E3B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595149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BA9D5E-A150-4389-AA8C-338FFE0BFB75}" type="datetimeFigureOut">
              <a:rPr lang="pt-BR" smtClean="0"/>
              <a:t>23/10/2018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575987-1A58-4C97-B30D-CF2C2E86441F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11922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2F98F-4593-47F4-9055-127B9F353B1E}" type="slidenum">
              <a:rPr lang="pt-BR" smtClean="0"/>
              <a:pPr/>
              <a:t>1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79567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32C2DEB-D949-4B45-BBCA-1A46194AA2CB}" type="slidenum">
              <a:rPr lang="pt-BR" sz="1200" smtClean="0"/>
              <a:pPr eaLnBrk="1" hangingPunct="1"/>
              <a:t>7</a:t>
            </a:fld>
            <a:endParaRPr lang="pt-BR" sz="1200" dirty="0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9859" y="6497099"/>
            <a:ext cx="5260131" cy="290173"/>
          </a:xfrm>
          <a:noFill/>
        </p:spPr>
        <p:txBody>
          <a:bodyPr/>
          <a:lstStyle/>
          <a:p>
            <a:pPr eaLnBrk="1" hangingPunct="1"/>
            <a:endParaRPr lang="pt-BR" dirty="0"/>
          </a:p>
        </p:txBody>
      </p:sp>
      <p:sp>
        <p:nvSpPr>
          <p:cNvPr id="3" name="Espaço Reservado para Cabeçalho 2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5053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BD3DE-6739-4901-8171-A2333E6B34BD}" type="datetimeFigureOut">
              <a:rPr lang="pt-BR" smtClean="0"/>
              <a:t>23/10/2018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66D96-0544-40B8-88AB-B5E9BA13BCEE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99235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BD3DE-6739-4901-8171-A2333E6B34BD}" type="datetimeFigureOut">
              <a:rPr lang="pt-BR" smtClean="0"/>
              <a:t>23/10/2018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66D96-0544-40B8-88AB-B5E9BA13BCEE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19452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BD3DE-6739-4901-8171-A2333E6B34BD}" type="datetimeFigureOut">
              <a:rPr lang="pt-BR" smtClean="0"/>
              <a:t>23/10/2018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66D96-0544-40B8-88AB-B5E9BA13BCEE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020144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riângulo retângulo 6"/>
          <p:cNvSpPr/>
          <p:nvPr userDrawn="1"/>
        </p:nvSpPr>
        <p:spPr>
          <a:xfrm rot="10800000" flipH="1">
            <a:off x="0" y="0"/>
            <a:ext cx="5265035" cy="2780928"/>
          </a:xfrm>
          <a:prstGeom prst="rtTriangle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prstClr val="white"/>
              </a:solidFill>
            </a:endParaRPr>
          </a:p>
        </p:txBody>
      </p:sp>
      <p:sp>
        <p:nvSpPr>
          <p:cNvPr id="8" name="Triângulo retângulo 7"/>
          <p:cNvSpPr/>
          <p:nvPr userDrawn="1"/>
        </p:nvSpPr>
        <p:spPr>
          <a:xfrm rot="10800000" flipH="1">
            <a:off x="0" y="0"/>
            <a:ext cx="3938887" cy="2902846"/>
          </a:xfrm>
          <a:prstGeom prst="rtTriangl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prstClr val="white"/>
              </a:solidFill>
            </a:endParaRPr>
          </a:p>
        </p:txBody>
      </p:sp>
      <p:sp>
        <p:nvSpPr>
          <p:cNvPr id="9" name="Triângulo retângulo 8"/>
          <p:cNvSpPr/>
          <p:nvPr userDrawn="1"/>
        </p:nvSpPr>
        <p:spPr>
          <a:xfrm rot="10800000" flipH="1">
            <a:off x="0" y="0"/>
            <a:ext cx="3120347" cy="3096344"/>
          </a:xfrm>
          <a:prstGeom prst="rtTriangl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prstClr val="white"/>
              </a:solidFill>
            </a:endParaRPr>
          </a:p>
        </p:txBody>
      </p:sp>
      <p:pic>
        <p:nvPicPr>
          <p:cNvPr id="10" name="Imagem 9" descr="Brasão da República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480" y="260648"/>
            <a:ext cx="1326147" cy="12241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Imagem 12"/>
          <p:cNvPicPr/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7834236" y="6334935"/>
            <a:ext cx="1180668" cy="434165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66692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_Pro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/>
          <p:cNvSpPr/>
          <p:nvPr userDrawn="1"/>
        </p:nvSpPr>
        <p:spPr>
          <a:xfrm flipV="1">
            <a:off x="1" y="826919"/>
            <a:ext cx="9144000" cy="57021"/>
          </a:xfrm>
          <a:prstGeom prst="rect">
            <a:avLst/>
          </a:prstGeom>
          <a:solidFill>
            <a:srgbClr val="2B6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pt-BR" sz="1800" dirty="0">
              <a:solidFill>
                <a:prstClr val="white"/>
              </a:solidFill>
            </a:endParaRPr>
          </a:p>
        </p:txBody>
      </p:sp>
      <p:grpSp>
        <p:nvGrpSpPr>
          <p:cNvPr id="6" name="Grupo 5"/>
          <p:cNvGrpSpPr/>
          <p:nvPr userDrawn="1"/>
        </p:nvGrpSpPr>
        <p:grpSpPr>
          <a:xfrm rot="10800000">
            <a:off x="7772404" y="-27730"/>
            <a:ext cx="1371597" cy="911667"/>
            <a:chOff x="-7643" y="-3"/>
            <a:chExt cx="4852882" cy="3096346"/>
          </a:xfrm>
        </p:grpSpPr>
        <p:sp>
          <p:nvSpPr>
            <p:cNvPr id="7" name="Triângulo retângulo 6"/>
            <p:cNvSpPr/>
            <p:nvPr/>
          </p:nvSpPr>
          <p:spPr>
            <a:xfrm rot="10800000" flipH="1">
              <a:off x="-7643" y="-3"/>
              <a:ext cx="4852882" cy="2780929"/>
            </a:xfrm>
            <a:prstGeom prst="rtTriangle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pt-BR" sz="1800" dirty="0">
                <a:solidFill>
                  <a:prstClr val="white"/>
                </a:solidFill>
              </a:endParaRPr>
            </a:p>
          </p:txBody>
        </p:sp>
        <p:sp>
          <p:nvSpPr>
            <p:cNvPr id="8" name="Triângulo retângulo 7"/>
            <p:cNvSpPr/>
            <p:nvPr/>
          </p:nvSpPr>
          <p:spPr>
            <a:xfrm rot="10800000" flipH="1">
              <a:off x="0" y="0"/>
              <a:ext cx="3938887" cy="2902846"/>
            </a:xfrm>
            <a:prstGeom prst="rtTriangle">
              <a:avLst/>
            </a:prstGeom>
            <a:solidFill>
              <a:srgbClr val="FFC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pt-BR" sz="1800" dirty="0">
                <a:solidFill>
                  <a:prstClr val="white"/>
                </a:solidFill>
              </a:endParaRPr>
            </a:p>
          </p:txBody>
        </p:sp>
        <p:sp>
          <p:nvSpPr>
            <p:cNvPr id="9" name="Triângulo retângulo 8"/>
            <p:cNvSpPr/>
            <p:nvPr/>
          </p:nvSpPr>
          <p:spPr>
            <a:xfrm rot="10800000" flipH="1">
              <a:off x="-1" y="0"/>
              <a:ext cx="3120347" cy="3096343"/>
            </a:xfrm>
            <a:prstGeom prst="rtTriangle">
              <a:avLst/>
            </a:prstGeom>
            <a:solidFill>
              <a:srgbClr val="00B0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pt-BR" sz="18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" name="Grupo 1"/>
          <p:cNvGrpSpPr/>
          <p:nvPr userDrawn="1"/>
        </p:nvGrpSpPr>
        <p:grpSpPr>
          <a:xfrm>
            <a:off x="1" y="0"/>
            <a:ext cx="1371597" cy="911667"/>
            <a:chOff x="-7643" y="-3"/>
            <a:chExt cx="4852882" cy="3096346"/>
          </a:xfrm>
        </p:grpSpPr>
        <p:sp>
          <p:nvSpPr>
            <p:cNvPr id="3" name="Triângulo retângulo 2"/>
            <p:cNvSpPr/>
            <p:nvPr/>
          </p:nvSpPr>
          <p:spPr>
            <a:xfrm rot="10800000" flipH="1">
              <a:off x="-7643" y="-3"/>
              <a:ext cx="4852882" cy="2780929"/>
            </a:xfrm>
            <a:prstGeom prst="rtTriangle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pt-BR" sz="1800" dirty="0">
                <a:solidFill>
                  <a:prstClr val="white"/>
                </a:solidFill>
              </a:endParaRPr>
            </a:p>
          </p:txBody>
        </p:sp>
        <p:sp>
          <p:nvSpPr>
            <p:cNvPr id="4" name="Triângulo retângulo 3"/>
            <p:cNvSpPr/>
            <p:nvPr/>
          </p:nvSpPr>
          <p:spPr>
            <a:xfrm rot="10800000" flipH="1">
              <a:off x="0" y="0"/>
              <a:ext cx="3938887" cy="2902846"/>
            </a:xfrm>
            <a:prstGeom prst="rtTriangle">
              <a:avLst/>
            </a:prstGeom>
            <a:solidFill>
              <a:srgbClr val="FFC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pt-BR" sz="1800" dirty="0">
                <a:solidFill>
                  <a:prstClr val="white"/>
                </a:solidFill>
              </a:endParaRPr>
            </a:p>
          </p:txBody>
        </p:sp>
        <p:sp>
          <p:nvSpPr>
            <p:cNvPr id="5" name="Triângulo retângulo 4"/>
            <p:cNvSpPr/>
            <p:nvPr/>
          </p:nvSpPr>
          <p:spPr>
            <a:xfrm rot="10800000" flipH="1">
              <a:off x="-1" y="0"/>
              <a:ext cx="3120347" cy="3096343"/>
            </a:xfrm>
            <a:prstGeom prst="rtTriangle">
              <a:avLst/>
            </a:prstGeom>
            <a:solidFill>
              <a:srgbClr val="00B0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pt-BR" sz="1800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1021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BD3DE-6739-4901-8171-A2333E6B34BD}" type="datetimeFigureOut">
              <a:rPr lang="pt-BR" smtClean="0"/>
              <a:t>23/10/2018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66D96-0544-40B8-88AB-B5E9BA13BCEE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93479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BD3DE-6739-4901-8171-A2333E6B34BD}" type="datetimeFigureOut">
              <a:rPr lang="pt-BR" smtClean="0"/>
              <a:t>23/10/2018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66D96-0544-40B8-88AB-B5E9BA13BCEE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27585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BD3DE-6739-4901-8171-A2333E6B34BD}" type="datetimeFigureOut">
              <a:rPr lang="pt-BR" smtClean="0"/>
              <a:t>23/10/2018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66D96-0544-40B8-88AB-B5E9BA13BCEE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65306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BD3DE-6739-4901-8171-A2333E6B34BD}" type="datetimeFigureOut">
              <a:rPr lang="pt-BR" smtClean="0"/>
              <a:t>23/10/2018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66D96-0544-40B8-88AB-B5E9BA13BCEE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82027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BD3DE-6739-4901-8171-A2333E6B34BD}" type="datetimeFigureOut">
              <a:rPr lang="pt-BR" smtClean="0"/>
              <a:t>23/10/2018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66D96-0544-40B8-88AB-B5E9BA13BCEE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99356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BD3DE-6739-4901-8171-A2333E6B34BD}" type="datetimeFigureOut">
              <a:rPr lang="pt-BR" smtClean="0"/>
              <a:t>23/10/2018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66D96-0544-40B8-88AB-B5E9BA13BCEE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948759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BD3DE-6739-4901-8171-A2333E6B34BD}" type="datetimeFigureOut">
              <a:rPr lang="pt-BR" smtClean="0"/>
              <a:t>23/10/2018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66D96-0544-40B8-88AB-B5E9BA13BCEE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37436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BD3DE-6739-4901-8171-A2333E6B34BD}" type="datetimeFigureOut">
              <a:rPr lang="pt-BR" smtClean="0"/>
              <a:t>23/10/2018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66D96-0544-40B8-88AB-B5E9BA13BCEE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750714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6BD3DE-6739-4901-8171-A2333E6B34BD}" type="datetimeFigureOut">
              <a:rPr lang="pt-BR" smtClean="0"/>
              <a:t>23/10/2018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566D96-0544-40B8-88AB-B5E9BA13BCEE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05305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2.png"/><Relationship Id="rId5" Type="http://schemas.openxmlformats.org/officeDocument/2006/relationships/image" Target="../media/image41.jpeg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5.pn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jpg"/><Relationship Id="rId4" Type="http://schemas.openxmlformats.org/officeDocument/2006/relationships/image" Target="../media/image54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12.emf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http://f.i.uol.com.br/folha/poder/images/16330674.png" TargetMode="External"/><Relationship Id="rId4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png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png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idx="4294967295"/>
          </p:nvPr>
        </p:nvSpPr>
        <p:spPr>
          <a:xfrm>
            <a:off x="927759" y="1988840"/>
            <a:ext cx="8216241" cy="1200329"/>
          </a:xfrm>
        </p:spPr>
        <p:txBody>
          <a:bodyPr wrap="square">
            <a:spAutoFit/>
          </a:bodyPr>
          <a:lstStyle/>
          <a:p>
            <a:r>
              <a:rPr lang="pt-BR" sz="3600" b="1" dirty="0">
                <a:latin typeface="+mn-lt"/>
                <a:cs typeface="Arial"/>
              </a:rPr>
              <a:t>Assistência Emergencial aos Imigrantes Venezuelanos</a:t>
            </a:r>
            <a:endParaRPr lang="pt-BR" sz="3600" dirty="0">
              <a:latin typeface="+mn-lt"/>
              <a:cs typeface="Arial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2051720" y="5833768"/>
            <a:ext cx="5032170" cy="331452"/>
          </a:xfrm>
          <a:prstGeom prst="rect">
            <a:avLst/>
          </a:prstGeom>
          <a:noFill/>
        </p:spPr>
        <p:txBody>
          <a:bodyPr vert="horz" wrap="square" lIns="84406" tIns="42203" rIns="84406" bIns="42203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600" dirty="0">
                <a:latin typeface="+mn-lt"/>
                <a:cs typeface="Arial"/>
              </a:rPr>
              <a:t>Outubro 2018</a:t>
            </a:r>
          </a:p>
        </p:txBody>
      </p:sp>
      <p:pic>
        <p:nvPicPr>
          <p:cNvPr id="1026" name="Picture 2" descr="Segunda fase de interiorizaÃ§Ã£o leva venezuelanos para Manaus e SÃ£o Paulo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75" y="3284984"/>
            <a:ext cx="2987824" cy="1980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9458" y="3284984"/>
            <a:ext cx="3009046" cy="1980955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9099" y="3284984"/>
            <a:ext cx="3090359" cy="1980956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89EE60F4-D7EC-473B-89FA-09771E2AC12B}"/>
              </a:ext>
            </a:extLst>
          </p:cNvPr>
          <p:cNvSpPr/>
          <p:nvPr/>
        </p:nvSpPr>
        <p:spPr>
          <a:xfrm>
            <a:off x="7308304" y="5904656"/>
            <a:ext cx="1800200" cy="908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006288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de cantos arredondados 7"/>
          <p:cNvSpPr/>
          <p:nvPr/>
        </p:nvSpPr>
        <p:spPr>
          <a:xfrm>
            <a:off x="6084168" y="3573016"/>
            <a:ext cx="2808312" cy="151216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/>
              <a:t>Interiorização</a:t>
            </a:r>
          </a:p>
        </p:txBody>
      </p:sp>
      <p:sp>
        <p:nvSpPr>
          <p:cNvPr id="9" name="Retângulo de cantos arredondados 8"/>
          <p:cNvSpPr/>
          <p:nvPr/>
        </p:nvSpPr>
        <p:spPr>
          <a:xfrm>
            <a:off x="3167844" y="3573016"/>
            <a:ext cx="2808312" cy="151216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/>
              <a:t>Acolhida dos imigrantes</a:t>
            </a:r>
          </a:p>
        </p:txBody>
      </p:sp>
      <p:sp>
        <p:nvSpPr>
          <p:cNvPr id="10" name="Retângulo de cantos arredondados 9"/>
          <p:cNvSpPr/>
          <p:nvPr/>
        </p:nvSpPr>
        <p:spPr>
          <a:xfrm>
            <a:off x="251520" y="3573016"/>
            <a:ext cx="2808312" cy="151216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/>
              <a:t>Ordenamento de fronteira</a:t>
            </a:r>
          </a:p>
        </p:txBody>
      </p:sp>
      <p:sp>
        <p:nvSpPr>
          <p:cNvPr id="11" name="Retângulo de cantos arredondados 10"/>
          <p:cNvSpPr/>
          <p:nvPr/>
        </p:nvSpPr>
        <p:spPr>
          <a:xfrm>
            <a:off x="899592" y="1700808"/>
            <a:ext cx="7344816" cy="115212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3200" b="1" dirty="0"/>
              <a:t>Ações federais de Assistência Emergencial aos imigrantes venezuelanos</a:t>
            </a:r>
          </a:p>
        </p:txBody>
      </p:sp>
      <p:cxnSp>
        <p:nvCxnSpPr>
          <p:cNvPr id="13" name="Conector angulado 12"/>
          <p:cNvCxnSpPr>
            <a:stCxn id="11" idx="2"/>
            <a:endCxn id="10" idx="0"/>
          </p:cNvCxnSpPr>
          <p:nvPr/>
        </p:nvCxnSpPr>
        <p:spPr>
          <a:xfrm rot="5400000">
            <a:off x="2753798" y="1754814"/>
            <a:ext cx="720080" cy="2916324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angulado 14"/>
          <p:cNvCxnSpPr>
            <a:stCxn id="11" idx="2"/>
            <a:endCxn id="8" idx="0"/>
          </p:cNvCxnSpPr>
          <p:nvPr/>
        </p:nvCxnSpPr>
        <p:spPr>
          <a:xfrm rot="16200000" flipH="1">
            <a:off x="5670122" y="1754814"/>
            <a:ext cx="720080" cy="2916324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de seta reta 22"/>
          <p:cNvCxnSpPr>
            <a:stCxn id="11" idx="2"/>
            <a:endCxn id="9" idx="0"/>
          </p:cNvCxnSpPr>
          <p:nvPr/>
        </p:nvCxnSpPr>
        <p:spPr>
          <a:xfrm>
            <a:off x="4572000" y="2852936"/>
            <a:ext cx="0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Chave direita 23"/>
          <p:cNvSpPr/>
          <p:nvPr/>
        </p:nvSpPr>
        <p:spPr>
          <a:xfrm rot="5400000">
            <a:off x="2850391" y="3939639"/>
            <a:ext cx="526894" cy="2916324"/>
          </a:xfrm>
          <a:prstGeom prst="rightBrac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5" name="Picture 3" descr="C:\Users\Administrador\Desktop\Logo op acolhida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716"/>
          <a:stretch/>
        </p:blipFill>
        <p:spPr bwMode="auto">
          <a:xfrm>
            <a:off x="2561948" y="5566543"/>
            <a:ext cx="1103779" cy="1079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Retângulo 25"/>
          <p:cNvSpPr/>
          <p:nvPr/>
        </p:nvSpPr>
        <p:spPr>
          <a:xfrm>
            <a:off x="611560" y="241483"/>
            <a:ext cx="80648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800" b="1" dirty="0"/>
              <a:t>3. Ações de assistência emergencial aos imigrantes</a:t>
            </a:r>
          </a:p>
        </p:txBody>
      </p:sp>
      <p:pic>
        <p:nvPicPr>
          <p:cNvPr id="27" name="Imagem 26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95320" y="6309320"/>
            <a:ext cx="548680" cy="54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5074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755576" y="241484"/>
            <a:ext cx="76328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200" b="1" dirty="0"/>
              <a:t>3.1. Ordenamento de fronteira</a:t>
            </a:r>
          </a:p>
        </p:txBody>
      </p:sp>
      <p:sp>
        <p:nvSpPr>
          <p:cNvPr id="7" name="Retângulo de cantos arredondados 6"/>
          <p:cNvSpPr/>
          <p:nvPr/>
        </p:nvSpPr>
        <p:spPr>
          <a:xfrm>
            <a:off x="174668" y="980728"/>
            <a:ext cx="8727210" cy="771829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>
                <a:solidFill>
                  <a:schemeClr val="lt1"/>
                </a:solidFill>
              </a:rPr>
              <a:t>Instituído Subcomitê Federal para Recepção Identificação e Triagem, com a participação dos seguintes Ministérios</a:t>
            </a:r>
          </a:p>
        </p:txBody>
      </p:sp>
      <p:pic>
        <p:nvPicPr>
          <p:cNvPr id="3" name="Imagem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8140" y="6309320"/>
            <a:ext cx="548680" cy="548680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467544" y="1907026"/>
            <a:ext cx="431752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/>
              <a:t>Ministério da Justiça</a:t>
            </a:r>
          </a:p>
          <a:p>
            <a:r>
              <a:rPr lang="pt-BR" sz="2000" dirty="0"/>
              <a:t>Ministério da Segurança Pública</a:t>
            </a:r>
          </a:p>
          <a:p>
            <a:r>
              <a:rPr lang="pt-BR" sz="2000" dirty="0"/>
              <a:t>Ministério da Defesa</a:t>
            </a:r>
          </a:p>
          <a:p>
            <a:r>
              <a:rPr lang="pt-BR" sz="2000" dirty="0"/>
              <a:t>Ministério das Relações Exteriores</a:t>
            </a:r>
          </a:p>
          <a:p>
            <a:r>
              <a:rPr lang="pt-BR" sz="2000" dirty="0"/>
              <a:t>Ministério da Fazenda – Receita Federal</a:t>
            </a:r>
          </a:p>
          <a:p>
            <a:r>
              <a:rPr lang="pt-BR" sz="2000" dirty="0"/>
              <a:t>Ministério da Agricultura</a:t>
            </a:r>
          </a:p>
          <a:p>
            <a:r>
              <a:rPr lang="pt-BR" sz="2000" dirty="0"/>
              <a:t>Ministério do Desenvolvimento Social</a:t>
            </a:r>
          </a:p>
          <a:p>
            <a:r>
              <a:rPr lang="pt-BR" sz="2000" dirty="0"/>
              <a:t>Ministério da Saúde</a:t>
            </a:r>
          </a:p>
          <a:p>
            <a:r>
              <a:rPr lang="pt-BR" sz="2000" dirty="0"/>
              <a:t>Ministério dos Direitos Humanos</a:t>
            </a:r>
          </a:p>
          <a:p>
            <a:r>
              <a:rPr lang="pt-BR" sz="2000" dirty="0"/>
              <a:t>Gabinete de Segurança Institucional</a:t>
            </a:r>
          </a:p>
        </p:txBody>
      </p:sp>
      <p:sp>
        <p:nvSpPr>
          <p:cNvPr id="13" name="Retângulo de cantos arredondados 12"/>
          <p:cNvSpPr/>
          <p:nvPr/>
        </p:nvSpPr>
        <p:spPr>
          <a:xfrm>
            <a:off x="416790" y="5383022"/>
            <a:ext cx="7755610" cy="771829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>
                <a:solidFill>
                  <a:schemeClr val="tx1"/>
                </a:solidFill>
              </a:rPr>
              <a:t>Apoio: OIM, ACNUR, UNFPA, e Cruz Vermelha</a:t>
            </a:r>
          </a:p>
        </p:txBody>
      </p:sp>
    </p:spTree>
    <p:extLst>
      <p:ext uri="{BB962C8B-B14F-4D97-AF65-F5344CB8AC3E}">
        <p14:creationId xmlns:p14="http://schemas.microsoft.com/office/powerpoint/2010/main" val="42611520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611560" y="0"/>
            <a:ext cx="842493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800" b="1" dirty="0"/>
              <a:t>3.1. Ordenamento de fronteira – </a:t>
            </a:r>
            <a:r>
              <a:rPr lang="pt-BR" sz="2400" b="1" dirty="0"/>
              <a:t>Postos de Recepção, Identificação e Triagem </a:t>
            </a: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268760"/>
            <a:ext cx="5040560" cy="2776703"/>
          </a:xfrm>
          <a:prstGeom prst="rect">
            <a:avLst/>
          </a:prstGeom>
        </p:spPr>
      </p:pic>
      <p:pic>
        <p:nvPicPr>
          <p:cNvPr id="14" name="Imagem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04817" y="3861048"/>
            <a:ext cx="4939183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205651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611560" y="0"/>
            <a:ext cx="842493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800" b="1" dirty="0"/>
              <a:t>3.1. Ordenamento de fronteira – </a:t>
            </a:r>
            <a:r>
              <a:rPr lang="pt-BR" sz="2400" b="1" dirty="0"/>
              <a:t>Postos de Recepção, Identificação e Triagem </a:t>
            </a:r>
          </a:p>
        </p:txBody>
      </p:sp>
      <p:pic>
        <p:nvPicPr>
          <p:cNvPr id="6" name="Imagem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79912" y="3573016"/>
            <a:ext cx="5123829" cy="306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Georges\Desktop\Palestra oficial\IMG-20180623-WA02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511" y="980728"/>
            <a:ext cx="4874049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454772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611560" y="0"/>
            <a:ext cx="842493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800" b="1" dirty="0"/>
              <a:t>3.1. Ordenamento de fronteira – </a:t>
            </a:r>
            <a:r>
              <a:rPr lang="pt-BR" sz="2400" b="1" dirty="0"/>
              <a:t>Postos de Recepção, Identificação e Triagem 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512" y="1052736"/>
            <a:ext cx="5436096" cy="3298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5936" y="3615358"/>
            <a:ext cx="4968552" cy="3054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9866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611560" y="0"/>
            <a:ext cx="842493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800" b="1" dirty="0"/>
              <a:t>3.1. Ordenamento de fronteira – </a:t>
            </a:r>
            <a:r>
              <a:rPr lang="pt-BR" sz="2400" b="1" dirty="0"/>
              <a:t>Postos de Recepção, Identificação e Triagem 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052736"/>
            <a:ext cx="5103863" cy="3096344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9055" y="3833108"/>
            <a:ext cx="4878841" cy="2998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9922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Georges\Desktop\Palestra oficial\IMG-20180623-WA02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1124744"/>
            <a:ext cx="5373902" cy="328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tângulo 2"/>
          <p:cNvSpPr/>
          <p:nvPr/>
        </p:nvSpPr>
        <p:spPr>
          <a:xfrm>
            <a:off x="611560" y="0"/>
            <a:ext cx="842493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800" b="1" dirty="0"/>
              <a:t>3.1. Ordenamento de fronteira – </a:t>
            </a:r>
            <a:r>
              <a:rPr lang="pt-BR" sz="2400" b="1" dirty="0"/>
              <a:t>Postos de Recepção, Identificação e Triagem </a:t>
            </a:r>
          </a:p>
        </p:txBody>
      </p:sp>
      <p:pic>
        <p:nvPicPr>
          <p:cNvPr id="4" name="Imagem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1920" y="3573016"/>
            <a:ext cx="5102334" cy="3095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76687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611560" y="0"/>
            <a:ext cx="842493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800" b="1" dirty="0"/>
              <a:t>3.1. Ordenamento de fronteira – </a:t>
            </a:r>
            <a:r>
              <a:rPr lang="pt-BR" sz="2400" b="1" dirty="0"/>
              <a:t>Posto de Atendimento Avançado de Saude</a:t>
            </a:r>
          </a:p>
        </p:txBody>
      </p:sp>
      <p:pic>
        <p:nvPicPr>
          <p:cNvPr id="3" name="Imagem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8140" y="6309320"/>
            <a:ext cx="548680" cy="548680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363" y="1038877"/>
            <a:ext cx="7332297" cy="2214454"/>
          </a:xfrm>
          <a:prstGeom prst="rect">
            <a:avLst/>
          </a:prstGeom>
        </p:spPr>
      </p:pic>
      <p:pic>
        <p:nvPicPr>
          <p:cNvPr id="14" name="Imagem 1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3413168"/>
            <a:ext cx="4383439" cy="2659287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8512" y="3399657"/>
            <a:ext cx="4427984" cy="2686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2885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611560" y="0"/>
            <a:ext cx="84249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800" b="1" dirty="0"/>
              <a:t>3.1. Ordenamento de fronteira – Área de Apoio</a:t>
            </a:r>
            <a:endParaRPr lang="pt-BR" sz="2400" b="1" dirty="0"/>
          </a:p>
        </p:txBody>
      </p:sp>
      <p:pic>
        <p:nvPicPr>
          <p:cNvPr id="3" name="Imagem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8140" y="6309320"/>
            <a:ext cx="548680" cy="548680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1268760"/>
            <a:ext cx="4341355" cy="2706111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9833" y="3615883"/>
            <a:ext cx="4284364" cy="2693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9870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755576" y="241484"/>
            <a:ext cx="76328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200" b="1" dirty="0"/>
              <a:t>3.2. Acolhida dos Imigrantes</a:t>
            </a:r>
          </a:p>
        </p:txBody>
      </p:sp>
      <p:sp>
        <p:nvSpPr>
          <p:cNvPr id="4" name="Retângulo de cantos arredondados 3"/>
          <p:cNvSpPr/>
          <p:nvPr/>
        </p:nvSpPr>
        <p:spPr>
          <a:xfrm>
            <a:off x="251520" y="980728"/>
            <a:ext cx="8727210" cy="55090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 dirty="0"/>
              <a:t>Grupo de Coordenação do  Acolhimento</a:t>
            </a:r>
          </a:p>
        </p:txBody>
      </p:sp>
      <p:pic>
        <p:nvPicPr>
          <p:cNvPr id="12" name="Imagem 1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8140" y="6309320"/>
            <a:ext cx="548680" cy="548680"/>
          </a:xfrm>
          <a:prstGeom prst="rect">
            <a:avLst/>
          </a:prstGeom>
        </p:spPr>
      </p:pic>
      <p:sp>
        <p:nvSpPr>
          <p:cNvPr id="14" name="Retângulo de cantos arredondados 13"/>
          <p:cNvSpPr/>
          <p:nvPr/>
        </p:nvSpPr>
        <p:spPr>
          <a:xfrm>
            <a:off x="611560" y="5157192"/>
            <a:ext cx="7404988" cy="1296144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000" b="1" dirty="0"/>
              <a:t>Objetivo:</a:t>
            </a:r>
            <a:r>
              <a:rPr lang="pt-BR" sz="2000" dirty="0"/>
              <a:t> Instalação e implantação de abrigos para acolhimento dos imigrantes em situação de vulnerabilidade  no Estado de Roraima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898402" y="1734101"/>
            <a:ext cx="488479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dirty="0"/>
              <a:t>Ministério da Defesa </a:t>
            </a:r>
          </a:p>
          <a:p>
            <a:r>
              <a:rPr lang="pt-BR" sz="2400" dirty="0"/>
              <a:t>Ministério do Desenvolvimento Social</a:t>
            </a:r>
          </a:p>
          <a:p>
            <a:r>
              <a:rPr lang="pt-BR" sz="2400" dirty="0"/>
              <a:t>Ministério da Saúde</a:t>
            </a:r>
          </a:p>
          <a:p>
            <a:r>
              <a:rPr lang="pt-BR" sz="2400" dirty="0"/>
              <a:t>Ministério da Educação</a:t>
            </a:r>
          </a:p>
          <a:p>
            <a:r>
              <a:rPr lang="pt-BR" sz="2400" dirty="0"/>
              <a:t>Prefeituras</a:t>
            </a:r>
          </a:p>
          <a:p>
            <a:r>
              <a:rPr lang="pt-BR" sz="2400" dirty="0"/>
              <a:t>Estados</a:t>
            </a:r>
          </a:p>
        </p:txBody>
      </p:sp>
      <p:sp>
        <p:nvSpPr>
          <p:cNvPr id="9" name="Retângulo de cantos arredondados 8"/>
          <p:cNvSpPr/>
          <p:nvPr/>
        </p:nvSpPr>
        <p:spPr>
          <a:xfrm>
            <a:off x="898402" y="4196735"/>
            <a:ext cx="6696879" cy="550902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000" dirty="0"/>
              <a:t>Apoio: ACNUR, OIM, UNFPA, OSC</a:t>
            </a:r>
          </a:p>
        </p:txBody>
      </p:sp>
    </p:spTree>
    <p:extLst>
      <p:ext uri="{BB962C8B-B14F-4D97-AF65-F5344CB8AC3E}">
        <p14:creationId xmlns:p14="http://schemas.microsoft.com/office/powerpoint/2010/main" val="38327935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1A15AEB4-7524-4B9A-86FD-40A619438941}"/>
              </a:ext>
            </a:extLst>
          </p:cNvPr>
          <p:cNvSpPr/>
          <p:nvPr/>
        </p:nvSpPr>
        <p:spPr>
          <a:xfrm>
            <a:off x="792389" y="188640"/>
            <a:ext cx="20540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3600" b="1" dirty="0"/>
              <a:t>Conceitos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BBC94B3-EC4B-4CCE-A043-DAB75706CA1C}"/>
              </a:ext>
            </a:extLst>
          </p:cNvPr>
          <p:cNvSpPr txBox="1">
            <a:spLocks/>
          </p:cNvSpPr>
          <p:nvPr/>
        </p:nvSpPr>
        <p:spPr>
          <a:xfrm>
            <a:off x="395537" y="1268760"/>
            <a:ext cx="7560840" cy="456519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pt-BR" sz="2000" b="1" dirty="0"/>
          </a:p>
          <a:p>
            <a:pPr algn="just"/>
            <a:r>
              <a:rPr lang="pt-BR" sz="2000" b="1" dirty="0"/>
              <a:t>Migrante: </a:t>
            </a:r>
            <a:r>
              <a:rPr lang="pt-BR" sz="2000" dirty="0"/>
              <a:t>é a pessoa que, independente do motivo, se estabelece temporariamente ou definitivamente em outro país ou região</a:t>
            </a:r>
          </a:p>
          <a:p>
            <a:pPr lvl="1" algn="just"/>
            <a:r>
              <a:rPr lang="pt-BR" sz="1600" dirty="0"/>
              <a:t>Voluntária (</a:t>
            </a:r>
            <a:r>
              <a:rPr lang="pt-BR" sz="1600" dirty="0" err="1"/>
              <a:t>ex</a:t>
            </a:r>
            <a:r>
              <a:rPr lang="pt-BR" sz="1600" dirty="0"/>
              <a:t>: econômica) ou forçada (</a:t>
            </a:r>
            <a:r>
              <a:rPr lang="pt-BR" sz="1600" dirty="0" err="1"/>
              <a:t>ex</a:t>
            </a:r>
            <a:r>
              <a:rPr lang="pt-BR" sz="1600" dirty="0"/>
              <a:t>: desastres naturais)</a:t>
            </a:r>
          </a:p>
          <a:p>
            <a:pPr algn="just"/>
            <a:endParaRPr lang="pt-BR" sz="2000" b="1" dirty="0"/>
          </a:p>
          <a:p>
            <a:pPr algn="just"/>
            <a:r>
              <a:rPr lang="pt-BR" sz="2000" b="1" dirty="0"/>
              <a:t>Refugiado: </a:t>
            </a:r>
            <a:r>
              <a:rPr lang="pt-BR" sz="2000" dirty="0"/>
              <a:t>Pessoa que deixa o seu país de origem ou de residência habitual devido a </a:t>
            </a:r>
            <a:r>
              <a:rPr lang="pt-BR" sz="2000" b="1" dirty="0">
                <a:solidFill>
                  <a:srgbClr val="0070C0"/>
                </a:solidFill>
              </a:rPr>
              <a:t>fundado temor</a:t>
            </a:r>
            <a:r>
              <a:rPr lang="pt-BR" sz="2000" dirty="0"/>
              <a:t> de </a:t>
            </a:r>
            <a:r>
              <a:rPr lang="pt-BR" sz="2000" b="1" dirty="0">
                <a:solidFill>
                  <a:srgbClr val="FF0000"/>
                </a:solidFill>
              </a:rPr>
              <a:t>perseguição</a:t>
            </a:r>
            <a:r>
              <a:rPr lang="pt-BR" sz="2000" dirty="0"/>
              <a:t> por motivos de </a:t>
            </a:r>
            <a:r>
              <a:rPr lang="pt-BR" sz="2000" b="1" dirty="0">
                <a:solidFill>
                  <a:srgbClr val="007A37"/>
                </a:solidFill>
              </a:rPr>
              <a:t>raça, religião, nacionalidade, grupo social ou opiniões políticas</a:t>
            </a:r>
            <a:r>
              <a:rPr lang="pt-BR" sz="2000" dirty="0"/>
              <a:t>, como também devido à </a:t>
            </a:r>
            <a:r>
              <a:rPr lang="pt-BR" sz="2000" b="1" dirty="0">
                <a:solidFill>
                  <a:schemeClr val="accent4"/>
                </a:solidFill>
              </a:rPr>
              <a:t>grave e generalizada violação de direitos humanos</a:t>
            </a:r>
            <a:r>
              <a:rPr lang="pt-BR" sz="2000" dirty="0"/>
              <a:t>, ou a ele não posso retornar por tais motivos.</a:t>
            </a:r>
          </a:p>
          <a:p>
            <a:pPr lvl="1" algn="just"/>
            <a:r>
              <a:rPr lang="pt-BR" sz="1600" dirty="0"/>
              <a:t>Fontes: Convenção de 1951 Relativa ao Estatuto dos Refugiados; Declaração de Cartagena; Lei 9.474, de 22 de julho de 1997. </a:t>
            </a:r>
            <a:endParaRPr lang="pt-BR" sz="500" dirty="0"/>
          </a:p>
        </p:txBody>
      </p:sp>
    </p:spTree>
    <p:extLst>
      <p:ext uri="{BB962C8B-B14F-4D97-AF65-F5344CB8AC3E}">
        <p14:creationId xmlns:p14="http://schemas.microsoft.com/office/powerpoint/2010/main" val="9370188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755576" y="241484"/>
            <a:ext cx="76328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200" b="1" dirty="0"/>
              <a:t>3.2. Acolhida dos imigrantes</a:t>
            </a:r>
          </a:p>
        </p:txBody>
      </p:sp>
      <p:pic>
        <p:nvPicPr>
          <p:cNvPr id="5" name="Imagem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95320" y="6309320"/>
            <a:ext cx="548680" cy="548680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980728"/>
            <a:ext cx="5224277" cy="3141532"/>
          </a:xfrm>
          <a:prstGeom prst="rect">
            <a:avLst/>
          </a:prstGeom>
        </p:spPr>
      </p:pic>
      <p:pic>
        <p:nvPicPr>
          <p:cNvPr id="8" name="Picture 9" descr="C:\Users\Administrador\Desktop\BOA VISTA\NOVA CANAÃ\DJI_003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1" t="10479"/>
          <a:stretch/>
        </p:blipFill>
        <p:spPr bwMode="auto">
          <a:xfrm>
            <a:off x="3636484" y="3573016"/>
            <a:ext cx="5507515" cy="32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98074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755576" y="241484"/>
            <a:ext cx="76328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200" b="1" dirty="0"/>
              <a:t>3.2. Acolhida dos imigrantes</a:t>
            </a:r>
          </a:p>
        </p:txBody>
      </p:sp>
      <p:pic>
        <p:nvPicPr>
          <p:cNvPr id="5" name="Imagem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95320" y="6309320"/>
            <a:ext cx="548680" cy="548680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3648" y="990190"/>
            <a:ext cx="5904656" cy="2748688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92" y="3738878"/>
            <a:ext cx="4309903" cy="2605351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16016" y="3748589"/>
            <a:ext cx="4259132" cy="2585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3089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755576" y="241484"/>
            <a:ext cx="76328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200" b="1" dirty="0"/>
              <a:t>3.2. Acolhida dos imigrantes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542410" y="1268760"/>
            <a:ext cx="828091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/>
              <a:t>Total de </a:t>
            </a:r>
            <a:r>
              <a:rPr lang="pt-BR" sz="2400" b="1" dirty="0"/>
              <a:t>11 abrigos em funcionamento </a:t>
            </a:r>
            <a:r>
              <a:rPr lang="pt-BR" sz="2400" dirty="0"/>
              <a:t>em Roraima, com cerca de </a:t>
            </a:r>
            <a:r>
              <a:rPr lang="pt-BR" sz="2400" b="1" dirty="0"/>
              <a:t>5 mil imigrantes abrigados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sz="2400" dirty="0"/>
              <a:t>Governo Federal abriu sete novos abrigos em Boa Vista, com apoio do ACNUR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sz="2400" dirty="0"/>
              <a:t>Qualificação e melhoria dos quatro abrigos existentes, com a realização de gestão, pequenas reformas, instalação de estruturas sanitárias, recolhimento de lixo, oferta de alimentação, segurança, dentre outras ações.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sz="2400" dirty="0"/>
              <a:t>Atendimento médico nos abrigos</a:t>
            </a:r>
          </a:p>
          <a:p>
            <a:pPr lvl="1"/>
            <a:endParaRPr lang="pt-BR" sz="2400" dirty="0"/>
          </a:p>
        </p:txBody>
      </p:sp>
      <p:pic>
        <p:nvPicPr>
          <p:cNvPr id="5" name="Imagem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95320" y="6309320"/>
            <a:ext cx="548680" cy="54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5454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755576" y="241484"/>
            <a:ext cx="76328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200" b="1" dirty="0"/>
              <a:t>3.2. Acolhida dos imigrantes (agosto)</a:t>
            </a:r>
          </a:p>
        </p:txBody>
      </p:sp>
      <p:pic>
        <p:nvPicPr>
          <p:cNvPr id="5" name="Imagem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95320" y="6309320"/>
            <a:ext cx="548680" cy="548680"/>
          </a:xfrm>
          <a:prstGeom prst="rect">
            <a:avLst/>
          </a:prstGeom>
        </p:spPr>
      </p:pic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9282635"/>
              </p:ext>
            </p:extLst>
          </p:nvPr>
        </p:nvGraphicFramePr>
        <p:xfrm>
          <a:off x="323528" y="1124744"/>
          <a:ext cx="8640959" cy="358695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96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797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49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101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6398"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Cidade</a:t>
                      </a:r>
                      <a:endParaRPr lang="pt-BR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Abrigos</a:t>
                      </a:r>
                      <a:endParaRPr lang="pt-BR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Nº abrigados</a:t>
                      </a:r>
                      <a:endParaRPr lang="pt-BR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Público</a:t>
                      </a:r>
                      <a:endParaRPr lang="pt-BR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398"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1800" u="none" strike="noStrike" dirty="0">
                          <a:effectLst/>
                        </a:rPr>
                        <a:t>Boa Vista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1800" u="none" strike="noStrike" dirty="0">
                          <a:effectLst/>
                        </a:rPr>
                        <a:t>Tancredo Neves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 dirty="0">
                          <a:effectLst/>
                        </a:rPr>
                        <a:t>314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Sozinhos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398"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1800" u="none" strike="noStrike">
                          <a:effectLst/>
                        </a:rPr>
                        <a:t>Boa Vista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1800" u="none" strike="noStrike" dirty="0">
                          <a:effectLst/>
                        </a:rPr>
                        <a:t>Hélio Campos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 dirty="0">
                          <a:effectLst/>
                        </a:rPr>
                        <a:t>283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Famílias e sozinhos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6398"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1800" u="none" strike="noStrike">
                          <a:effectLst/>
                        </a:rPr>
                        <a:t>Boa Vista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1800" u="none" strike="noStrike" dirty="0">
                          <a:effectLst/>
                        </a:rPr>
                        <a:t>Jardim Floresta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 dirty="0">
                          <a:effectLst/>
                        </a:rPr>
                        <a:t>631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Famílias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6575"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1800" u="none" strike="noStrike">
                          <a:effectLst/>
                        </a:rPr>
                        <a:t>Boa Vista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1800" u="none" strike="noStrike" dirty="0">
                          <a:effectLst/>
                        </a:rPr>
                        <a:t>São Vicente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 dirty="0">
                          <a:effectLst/>
                        </a:rPr>
                        <a:t>430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Famílias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6398"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1800" u="none" strike="noStrike">
                          <a:effectLst/>
                        </a:rPr>
                        <a:t>Boa Vista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1800" u="none" strike="noStrike" dirty="0">
                          <a:effectLst/>
                        </a:rPr>
                        <a:t>Nova Canaã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420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Famílias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6398"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1800" u="none" strike="noStrike">
                          <a:effectLst/>
                        </a:rPr>
                        <a:t>Boa Vista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1800" u="none" strike="noStrike" dirty="0" err="1">
                          <a:effectLst/>
                        </a:rPr>
                        <a:t>Latiffe</a:t>
                      </a:r>
                      <a:r>
                        <a:rPr lang="pt-BR" sz="1800" u="none" strike="noStrike" dirty="0">
                          <a:effectLst/>
                        </a:rPr>
                        <a:t> Salomão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 dirty="0">
                          <a:effectLst/>
                        </a:rPr>
                        <a:t>480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Famílias e sozinhos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6398"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1800" u="none" strike="noStrike">
                          <a:effectLst/>
                        </a:rPr>
                        <a:t>Boa Vista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1800" u="none" strike="noStrike" dirty="0">
                          <a:effectLst/>
                        </a:rPr>
                        <a:t>Santa Teresa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478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Famílias e sozinhos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6398"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1800" u="none" strike="noStrike">
                          <a:effectLst/>
                        </a:rPr>
                        <a:t>Boa Vista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1800" u="none" strike="noStrike" dirty="0" err="1">
                          <a:effectLst/>
                        </a:rPr>
                        <a:t>Pintolândia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643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1800" u="none" strike="noStrike" dirty="0">
                          <a:effectLst/>
                        </a:rPr>
                        <a:t>Especiais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6398"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1800" u="none" strike="noStrike">
                          <a:effectLst/>
                        </a:rPr>
                        <a:t>Pacaraima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1800" u="none" strike="noStrike" dirty="0" err="1">
                          <a:effectLst/>
                        </a:rPr>
                        <a:t>Janokoida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 dirty="0">
                          <a:effectLst/>
                        </a:rPr>
                        <a:t>392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1800" u="none" strike="noStrike" dirty="0">
                          <a:effectLst/>
                        </a:rPr>
                        <a:t>Especiais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6398"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Boa Vista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Rondon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Famílias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6398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BR" sz="1800" b="1" u="none" strike="noStrike" dirty="0">
                          <a:effectLst/>
                        </a:rPr>
                        <a:t>TOTAL</a:t>
                      </a:r>
                      <a:endParaRPr lang="pt-B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u="none" strike="noStrike" dirty="0">
                          <a:effectLst/>
                        </a:rPr>
                        <a:t>4.710</a:t>
                      </a:r>
                      <a:endParaRPr lang="pt-B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1800" u="none" strike="noStrike" dirty="0">
                          <a:effectLst/>
                        </a:rPr>
                        <a:t> 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6" name="Retângulo de cantos arredondados 5"/>
          <p:cNvSpPr/>
          <p:nvPr/>
        </p:nvSpPr>
        <p:spPr>
          <a:xfrm>
            <a:off x="323528" y="4869160"/>
            <a:ext cx="8640960" cy="159196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BR" sz="1600" dirty="0"/>
              <a:t>A Operação Acolhida tem atuado para a requalificação dos abrigos, com reformas, construção de fossas e instalações sanitárias, por exemplo. Tem também fornecido três refeições diárias para cada imigrante, realizado recolhimento de lixo nos abrigos, oferecido serviço lavanderia, atendimento médico 1x/semana, segurança, controle da entrada, instalação de TV e Internet, etc.</a:t>
            </a:r>
            <a:endParaRPr lang="pt-BR" sz="1600" b="1" dirty="0"/>
          </a:p>
        </p:txBody>
      </p:sp>
    </p:spTree>
    <p:extLst>
      <p:ext uri="{BB962C8B-B14F-4D97-AF65-F5344CB8AC3E}">
        <p14:creationId xmlns:p14="http://schemas.microsoft.com/office/powerpoint/2010/main" val="3198254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755576" y="241484"/>
            <a:ext cx="76328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200" b="1" dirty="0"/>
              <a:t>3.2. Acolhida dos imigrantes</a:t>
            </a:r>
          </a:p>
        </p:txBody>
      </p:sp>
      <p:sp>
        <p:nvSpPr>
          <p:cNvPr id="9" name="Retângulo de cantos arredondados 8"/>
          <p:cNvSpPr/>
          <p:nvPr/>
        </p:nvSpPr>
        <p:spPr>
          <a:xfrm>
            <a:off x="223352" y="1340768"/>
            <a:ext cx="4340304" cy="159196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b="1" dirty="0"/>
              <a:t>Abertura de posto de atendimento do MTB no Centro de Referência do Imigrante - CRAI para atendimento dos imigrantes venezuelanos, incluindo o cadastramento deles no Sistema Emprega Brasil. </a:t>
            </a:r>
          </a:p>
        </p:txBody>
      </p:sp>
      <p:sp>
        <p:nvSpPr>
          <p:cNvPr id="11" name="Retângulo de cantos arredondados 10"/>
          <p:cNvSpPr/>
          <p:nvPr/>
        </p:nvSpPr>
        <p:spPr>
          <a:xfrm>
            <a:off x="223352" y="3076744"/>
            <a:ext cx="4348648" cy="1574019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b="1" dirty="0"/>
              <a:t>Emissão de 5.465 carteiras de trabalho desde set/2017.</a:t>
            </a:r>
          </a:p>
        </p:txBody>
      </p:sp>
      <p:sp>
        <p:nvSpPr>
          <p:cNvPr id="12" name="Retângulo de cantos arredondados 11"/>
          <p:cNvSpPr/>
          <p:nvPr/>
        </p:nvSpPr>
        <p:spPr>
          <a:xfrm>
            <a:off x="4675233" y="1340768"/>
            <a:ext cx="4340304" cy="159196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b="1" dirty="0"/>
              <a:t>Receita Federal montou posto de atendimento na Polícia Federal em Boa Vista e o imigrante já consegue fazer sua regularização migratória juntamente à emissão de CPF.</a:t>
            </a:r>
          </a:p>
        </p:txBody>
      </p:sp>
      <p:sp>
        <p:nvSpPr>
          <p:cNvPr id="13" name="Retângulo de cantos arredondados 12"/>
          <p:cNvSpPr/>
          <p:nvPr/>
        </p:nvSpPr>
        <p:spPr>
          <a:xfrm>
            <a:off x="4675233" y="3076744"/>
            <a:ext cx="4340304" cy="1584176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b="1" dirty="0"/>
              <a:t>Desde 2017, já foram emitidos 27.747 CPFs para imigrantes venezuelanos. Desses, 14.295 foram emitidos só nos cinco primeiros meses de 2018.</a:t>
            </a:r>
          </a:p>
        </p:txBody>
      </p:sp>
      <p:sp>
        <p:nvSpPr>
          <p:cNvPr id="14" name="Retângulo de cantos arredondados 13"/>
          <p:cNvSpPr/>
          <p:nvPr/>
        </p:nvSpPr>
        <p:spPr>
          <a:xfrm>
            <a:off x="223352" y="4797152"/>
            <a:ext cx="4340304" cy="151216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b="1" dirty="0"/>
              <a:t>3 operações de combate ao trabalho escravo, com resgaste de 10 venezuelanos</a:t>
            </a:r>
          </a:p>
        </p:txBody>
      </p:sp>
      <p:sp>
        <p:nvSpPr>
          <p:cNvPr id="15" name="Retângulo de cantos arredondados 14"/>
          <p:cNvSpPr/>
          <p:nvPr/>
        </p:nvSpPr>
        <p:spPr>
          <a:xfrm>
            <a:off x="4675233" y="4797553"/>
            <a:ext cx="4340304" cy="151216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b="1" dirty="0"/>
              <a:t>Disque 100 com opção em espanhol e prioridade para ligações originadas do código DDD 95</a:t>
            </a:r>
          </a:p>
        </p:txBody>
      </p:sp>
      <p:pic>
        <p:nvPicPr>
          <p:cNvPr id="16" name="Imagem 1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95320" y="6309320"/>
            <a:ext cx="548680" cy="54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1807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755576" y="241484"/>
            <a:ext cx="7632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800" b="1" dirty="0"/>
              <a:t>3.3. A estratégia de interiorização</a:t>
            </a:r>
          </a:p>
        </p:txBody>
      </p:sp>
      <p:pic>
        <p:nvPicPr>
          <p:cNvPr id="6" name="Imagem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4612" y="5949280"/>
            <a:ext cx="548680" cy="548680"/>
          </a:xfrm>
          <a:prstGeom prst="rect">
            <a:avLst/>
          </a:prstGeom>
        </p:spPr>
      </p:pic>
      <p:pic>
        <p:nvPicPr>
          <p:cNvPr id="5" name="Imagem 4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5308" y="1484784"/>
            <a:ext cx="3456384" cy="2232248"/>
          </a:xfrm>
          <a:prstGeom prst="rect">
            <a:avLst/>
          </a:prstGeom>
        </p:spPr>
      </p:pic>
      <p:pic>
        <p:nvPicPr>
          <p:cNvPr id="3076" name="Picture 4" descr="2Âª fase de interiorizaÃ§Ã£o de venezuelanos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0891" y="1484784"/>
            <a:ext cx="3459243" cy="229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891" y="3983523"/>
            <a:ext cx="3459243" cy="2302559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5309" y="3976817"/>
            <a:ext cx="3456383" cy="2309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5454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755576" y="241484"/>
            <a:ext cx="7632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800" b="1" dirty="0"/>
              <a:t>3.3. A estratégia de interiorização</a:t>
            </a:r>
          </a:p>
        </p:txBody>
      </p:sp>
      <p:sp>
        <p:nvSpPr>
          <p:cNvPr id="4" name="Retângulo 3"/>
          <p:cNvSpPr/>
          <p:nvPr/>
        </p:nvSpPr>
        <p:spPr>
          <a:xfrm>
            <a:off x="323528" y="1305342"/>
            <a:ext cx="867645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000" b="1" dirty="0"/>
              <a:t>OBJETIVO: </a:t>
            </a:r>
            <a:r>
              <a:rPr lang="pt-BR" sz="2000" dirty="0"/>
              <a:t>oferecer maiores oportunidades de inserção socioeconômica aos imigrantes venezuelanos e diminuir a pressão sobre os serviços públicos do estado de Roraima. </a:t>
            </a:r>
          </a:p>
          <a:p>
            <a:pPr algn="just"/>
            <a:endParaRPr lang="pt-BR" sz="2000" dirty="0"/>
          </a:p>
          <a:p>
            <a:pPr algn="just"/>
            <a:r>
              <a:rPr lang="pt-BR" sz="2000" b="1" dirty="0"/>
              <a:t>COORDENAÇÃO</a:t>
            </a:r>
            <a:r>
              <a:rPr lang="pt-BR" sz="2000" dirty="0"/>
              <a:t>: Subcomitê Federal de Interiorização, com apoio do ACNUR, da OIM e do UNFPA. A OIM é a organização responsável pela operacionalização da interiorização, a partir de Memorando de Entendimento assinado junto à Agência Brasileira de Cooperação/ MRE.</a:t>
            </a:r>
          </a:p>
          <a:p>
            <a:pPr algn="just"/>
            <a:endParaRPr lang="pt-BR" sz="2000" dirty="0"/>
          </a:p>
          <a:p>
            <a:pPr algn="just"/>
            <a:r>
              <a:rPr lang="pt-BR" sz="2000" b="1" dirty="0"/>
              <a:t>CRITÉRIOS PARA INTERIORIZAÇÃO: </a:t>
            </a:r>
          </a:p>
          <a:p>
            <a:pPr marL="342900" indent="-342900" algn="just">
              <a:buFontTx/>
              <a:buChar char="-"/>
            </a:pPr>
            <a:r>
              <a:rPr lang="pt-BR" sz="2000" dirty="0"/>
              <a:t>Regularização migratória</a:t>
            </a:r>
          </a:p>
          <a:p>
            <a:pPr marL="342900" indent="-342900" algn="just">
              <a:buFontTx/>
              <a:buChar char="-"/>
            </a:pPr>
            <a:r>
              <a:rPr lang="pt-BR" sz="2000" dirty="0"/>
              <a:t>Imunização</a:t>
            </a:r>
          </a:p>
          <a:p>
            <a:pPr marL="342900" indent="-342900" algn="just">
              <a:buFontTx/>
              <a:buChar char="-"/>
            </a:pPr>
            <a:r>
              <a:rPr lang="pt-BR" sz="2000" dirty="0"/>
              <a:t>Avaliação clínica</a:t>
            </a:r>
          </a:p>
          <a:p>
            <a:pPr marL="342900" indent="-342900" algn="just">
              <a:buFontTx/>
              <a:buChar char="-"/>
            </a:pPr>
            <a:r>
              <a:rPr lang="pt-BR" sz="2000" dirty="0"/>
              <a:t>Assinatura do termo de voluntariedade</a:t>
            </a:r>
          </a:p>
          <a:p>
            <a:pPr marL="342900" indent="-342900" algn="just">
              <a:buFontTx/>
              <a:buChar char="-"/>
            </a:pPr>
            <a:endParaRPr lang="pt-BR" sz="2000" dirty="0"/>
          </a:p>
          <a:p>
            <a:pPr algn="just"/>
            <a:r>
              <a:rPr lang="pt-BR" sz="2000" dirty="0"/>
              <a:t>Prioridade para os imigrantes residentes em abrigos públicos de Roraima.</a:t>
            </a:r>
          </a:p>
        </p:txBody>
      </p:sp>
      <p:pic>
        <p:nvPicPr>
          <p:cNvPr id="6" name="Imagem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95320" y="6309320"/>
            <a:ext cx="548680" cy="54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9861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755576" y="241484"/>
            <a:ext cx="7632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800" b="1" dirty="0"/>
              <a:t>3.3. A estratégia de interiorização (agosto)</a:t>
            </a:r>
          </a:p>
        </p:txBody>
      </p:sp>
      <p:sp>
        <p:nvSpPr>
          <p:cNvPr id="9" name="Retângulo de cantos arredondados 8"/>
          <p:cNvSpPr/>
          <p:nvPr/>
        </p:nvSpPr>
        <p:spPr>
          <a:xfrm>
            <a:off x="6679675" y="3473618"/>
            <a:ext cx="2376264" cy="3327759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BR" dirty="0"/>
              <a:t>Apesar da ampliação das vagas de abrigos federais em Roraima e das vagas de da interiorização ainda temos cerca de </a:t>
            </a:r>
            <a:r>
              <a:rPr lang="pt-BR" b="1" dirty="0"/>
              <a:t>2.500 imigrantes em situação de rua em Boa Vista/RR</a:t>
            </a:r>
          </a:p>
        </p:txBody>
      </p:sp>
      <p:sp>
        <p:nvSpPr>
          <p:cNvPr id="10" name="CaixaDeTexto 3">
            <a:extLst>
              <a:ext uri="{FF2B5EF4-FFF2-40B4-BE49-F238E27FC236}">
                <a16:creationId xmlns:a16="http://schemas.microsoft.com/office/drawing/2014/main" id="{3F2024AE-31CF-4C45-B77E-FF3B765793C4}"/>
              </a:ext>
            </a:extLst>
          </p:cNvPr>
          <p:cNvSpPr txBox="1"/>
          <p:nvPr/>
        </p:nvSpPr>
        <p:spPr>
          <a:xfrm>
            <a:off x="2904984" y="5863237"/>
            <a:ext cx="1868688" cy="91842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pt-BR"/>
            </a:defPPr>
            <a:lvl1pPr algn="just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pt-BR" dirty="0"/>
              <a:t>Apoio: PNUD, ACNUR, UNFPA, </a:t>
            </a:r>
            <a:r>
              <a:rPr lang="pt-BR" dirty="0" err="1"/>
              <a:t>OSCs</a:t>
            </a:r>
            <a:r>
              <a:rPr lang="pt-BR" dirty="0"/>
              <a:t>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1462ABA-2805-BF4E-8656-743D3FFC4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196752"/>
            <a:ext cx="3153486" cy="162930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02E6A5C-F19F-3642-9F4E-FF1A15E843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6454" y="3226178"/>
            <a:ext cx="1518861" cy="267987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3BD755C-4EE9-F545-BED3-1966FACCD6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5865" y="2091711"/>
            <a:ext cx="1897807" cy="354397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F7F881C-736F-D14E-8AD9-2D4D0984EF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60574"/>
            <a:ext cx="2797480" cy="416035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DA0D755-539D-4B4F-A9B2-3C5DB1FA09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281523"/>
            <a:ext cx="5194300" cy="381000"/>
          </a:xfrm>
          <a:prstGeom prst="rect">
            <a:avLst/>
          </a:prstGeom>
        </p:spPr>
      </p:pic>
      <p:sp>
        <p:nvSpPr>
          <p:cNvPr id="16" name="Oval 15">
            <a:extLst>
              <a:ext uri="{FF2B5EF4-FFF2-40B4-BE49-F238E27FC236}">
                <a16:creationId xmlns:a16="http://schemas.microsoft.com/office/drawing/2014/main" id="{C83A002B-A9E0-0E4B-9D48-A9F4E59E00FF}"/>
              </a:ext>
            </a:extLst>
          </p:cNvPr>
          <p:cNvSpPr/>
          <p:nvPr/>
        </p:nvSpPr>
        <p:spPr>
          <a:xfrm>
            <a:off x="8172400" y="2264762"/>
            <a:ext cx="971600" cy="56129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3337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blob:https://web.whatsapp.com/bfde6868-2aad-4981-973b-3c624fd6941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3" name="AutoShape 4" descr="blob:https://web.whatsapp.com/bfde6868-2aad-4981-973b-3c624fd6941a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4101" name="Picture 5" descr="C:\Users\larissasa\Downloads\WhatsApp Image 2018-08-31 at 20.45.18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980728"/>
            <a:ext cx="3624337" cy="2718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ângulo 4"/>
          <p:cNvSpPr/>
          <p:nvPr/>
        </p:nvSpPr>
        <p:spPr>
          <a:xfrm>
            <a:off x="755576" y="241484"/>
            <a:ext cx="7632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800" b="1" dirty="0"/>
              <a:t>3.3. A estratégia de interiorização</a:t>
            </a:r>
          </a:p>
        </p:txBody>
      </p:sp>
      <p:sp>
        <p:nvSpPr>
          <p:cNvPr id="4" name="AutoShape 7" descr="blob:https://web.whatsapp.com/ccefacf1-2f58-4570-a8e0-3df1fb4e801d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6" name="AutoShape 9" descr="blob:https://web.whatsapp.com/ccefacf1-2f58-4570-a8e0-3df1fb4e801d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4107" name="Picture 11" descr="C:\Users\larissasa\Downloads\WhatsApp Image 2018-08-31 at 20.45.18 (2)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3851714"/>
            <a:ext cx="3624337" cy="2718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Segunda fase de interiorizaÃ§Ã£o leva venezuelanos para Manaus e SÃ£o Paul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990103"/>
            <a:ext cx="4536504" cy="279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1360" y="3908604"/>
            <a:ext cx="4487533" cy="2681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7582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755576" y="104003"/>
            <a:ext cx="6890657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685800"/>
            <a:r>
              <a:rPr lang="pt-BR" sz="3200" b="1" dirty="0">
                <a:solidFill>
                  <a:prstClr val="black"/>
                </a:solidFill>
                <a:cs typeface="Arial"/>
              </a:rPr>
              <a:t>OPERAÇÃO ACOLHIDA</a:t>
            </a:r>
            <a:endParaRPr lang="pt-BR" sz="3200" dirty="0">
              <a:solidFill>
                <a:prstClr val="black"/>
              </a:solidFill>
            </a:endParaRPr>
          </a:p>
        </p:txBody>
      </p:sp>
      <p:pic>
        <p:nvPicPr>
          <p:cNvPr id="12" name="Shape 455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576" y="1727294"/>
            <a:ext cx="7508501" cy="44380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891604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/>
          <p:cNvSpPr/>
          <p:nvPr/>
        </p:nvSpPr>
        <p:spPr>
          <a:xfrm>
            <a:off x="792389" y="188640"/>
            <a:ext cx="50445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3600" b="1" dirty="0"/>
              <a:t>1. Venezuelanos no Brasil</a:t>
            </a:r>
          </a:p>
        </p:txBody>
      </p:sp>
      <p:pic>
        <p:nvPicPr>
          <p:cNvPr id="9" name="Imagem 8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95320" y="6309320"/>
            <a:ext cx="548680" cy="548680"/>
          </a:xfrm>
          <a:prstGeom prst="rect">
            <a:avLst/>
          </a:prstGeom>
        </p:spPr>
      </p:pic>
      <p:pic>
        <p:nvPicPr>
          <p:cNvPr id="10" name="Imagem 9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652" y="1484785"/>
            <a:ext cx="3737610" cy="2207895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4271" y="1484784"/>
            <a:ext cx="3737609" cy="2207895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680" y="3861049"/>
            <a:ext cx="3736582" cy="2207895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8083" y="3861049"/>
            <a:ext cx="3733797" cy="2207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5424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/>
          <p:cNvSpPr/>
          <p:nvPr/>
        </p:nvSpPr>
        <p:spPr>
          <a:xfrm>
            <a:off x="792389" y="188640"/>
            <a:ext cx="50445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3600" b="1" dirty="0"/>
              <a:t>1. Venezuelanos no Brasil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2195736" y="834971"/>
            <a:ext cx="41521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b="1" u="sng" dirty="0"/>
              <a:t>SITUAÇÃO ATUAL - EM AGOSTO/2018</a:t>
            </a:r>
          </a:p>
        </p:txBody>
      </p:sp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4395862"/>
              </p:ext>
            </p:extLst>
          </p:nvPr>
        </p:nvGraphicFramePr>
        <p:xfrm>
          <a:off x="105484" y="1412776"/>
          <a:ext cx="4178484" cy="2088232"/>
        </p:xfrm>
        <a:graphic>
          <a:graphicData uri="http://schemas.openxmlformats.org/drawingml/2006/table">
            <a:tbl>
              <a:tblPr/>
              <a:tblGrid>
                <a:gridCol w="2973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53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2425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Venezuelanos</a:t>
                      </a:r>
                      <a:r>
                        <a:rPr lang="pt-BR" sz="16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em Roraima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QTDE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RESIDENTES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15.794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4825"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SOLICITANTES DE REFÚGIO - INCLUÍDOS NO SISTEMA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47.990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3375"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AGENDADOS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1357"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INDIVIDUALIZADO (ESTIMADO)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70.784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84" y="3717032"/>
            <a:ext cx="4180504" cy="2736304"/>
          </a:xfrm>
          <a:prstGeom prst="rect">
            <a:avLst/>
          </a:prstGeom>
        </p:spPr>
      </p:pic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458244"/>
              </p:ext>
            </p:extLst>
          </p:nvPr>
        </p:nvGraphicFramePr>
        <p:xfrm>
          <a:off x="4572000" y="1412776"/>
          <a:ext cx="4318000" cy="2088232"/>
        </p:xfrm>
        <a:graphic>
          <a:graphicData uri="http://schemas.openxmlformats.org/drawingml/2006/table">
            <a:tbl>
              <a:tblPr/>
              <a:tblGrid>
                <a:gridCol w="299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0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2827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Venezuelanos no Brasil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QTDE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1453"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RESIDENTES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61.890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7882"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SOLICITANTES DE REFÚGIO - INCLUÍDOS NO SISTEMA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26.615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8035"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AGENDADOS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8035"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INDIVIDUALIZADO (ESTIMADO)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95.505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1" name="Gráfico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9415298"/>
              </p:ext>
            </p:extLst>
          </p:nvPr>
        </p:nvGraphicFramePr>
        <p:xfrm>
          <a:off x="4442842" y="371703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84180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de cantos arredondados 1"/>
          <p:cNvSpPr/>
          <p:nvPr/>
        </p:nvSpPr>
        <p:spPr>
          <a:xfrm>
            <a:off x="107504" y="1268761"/>
            <a:ext cx="8856984" cy="1440159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just"/>
            <a:r>
              <a:rPr lang="pt-BR" sz="2000" dirty="0">
                <a:solidFill>
                  <a:schemeClr val="bg1"/>
                </a:solidFill>
              </a:rPr>
              <a:t>Atendimento hospitalar de 9.340 venezuelanos em 2017, o que representa um crescimento de </a:t>
            </a:r>
            <a:r>
              <a:rPr lang="pt-BR" sz="2000" b="1" dirty="0">
                <a:solidFill>
                  <a:schemeClr val="bg1"/>
                </a:solidFill>
              </a:rPr>
              <a:t>35% em relação à 2016 e 216% em relação à 2015</a:t>
            </a:r>
            <a:r>
              <a:rPr lang="pt-BR" sz="2000" dirty="0">
                <a:solidFill>
                  <a:schemeClr val="bg1"/>
                </a:solidFill>
              </a:rPr>
              <a:t>. Evidências de baixa cobertura vacinal entre os venezuelanos migrantes. Fonte: MS</a:t>
            </a:r>
          </a:p>
        </p:txBody>
      </p:sp>
      <p:sp>
        <p:nvSpPr>
          <p:cNvPr id="3" name="Retângulo de cantos arredondados 2"/>
          <p:cNvSpPr/>
          <p:nvPr/>
        </p:nvSpPr>
        <p:spPr>
          <a:xfrm>
            <a:off x="107504" y="2852936"/>
            <a:ext cx="8856984" cy="129715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just"/>
            <a:r>
              <a:rPr lang="pt-BR" sz="2000" dirty="0"/>
              <a:t>72,7% da população do país perdeu, em média, 8,7 quilos no último ano, e 15% das crianças estão abaixo da faixa de peso ideal – em 2009 esse número era de 3%. </a:t>
            </a:r>
            <a:r>
              <a:rPr lang="pt-BR" sz="2000" dirty="0">
                <a:solidFill>
                  <a:schemeClr val="bg1"/>
                </a:solidFill>
              </a:rPr>
              <a:t>Fonte: </a:t>
            </a:r>
            <a:r>
              <a:rPr lang="pt-BR" sz="2000" dirty="0" err="1">
                <a:solidFill>
                  <a:schemeClr val="bg1"/>
                </a:solidFill>
              </a:rPr>
              <a:t>Encovi</a:t>
            </a:r>
            <a:r>
              <a:rPr lang="pt-BR" sz="2000" dirty="0">
                <a:solidFill>
                  <a:schemeClr val="bg1"/>
                </a:solidFill>
              </a:rPr>
              <a:t>, Unicef</a:t>
            </a:r>
            <a:endParaRPr lang="pt-BR" sz="2000" dirty="0">
              <a:solidFill>
                <a:srgbClr val="FF0000"/>
              </a:solidFill>
            </a:endParaRPr>
          </a:p>
        </p:txBody>
      </p:sp>
      <p:sp>
        <p:nvSpPr>
          <p:cNvPr id="5" name="Retângulo de cantos arredondados 4"/>
          <p:cNvSpPr/>
          <p:nvPr/>
        </p:nvSpPr>
        <p:spPr>
          <a:xfrm>
            <a:off x="107504" y="4293096"/>
            <a:ext cx="8856984" cy="180020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just"/>
            <a:r>
              <a:rPr lang="pt-BR" sz="2000" dirty="0"/>
              <a:t>Venezuela tem alta incidência de doenças endêmicas (difteria, dengue, malária, </a:t>
            </a:r>
            <a:r>
              <a:rPr lang="pt-BR" sz="2000" dirty="0" err="1"/>
              <a:t>chikungunya</a:t>
            </a:r>
            <a:r>
              <a:rPr lang="pt-BR" sz="2000" dirty="0"/>
              <a:t>, febre amarela e tuberculose), foram </a:t>
            </a:r>
            <a:r>
              <a:rPr lang="pt-BR" sz="2000" dirty="0">
                <a:solidFill>
                  <a:schemeClr val="bg1"/>
                </a:solidFill>
              </a:rPr>
              <a:t>570 casos suspeitos de sarampo no Estado de Bolívar (fronteira com RR),</a:t>
            </a:r>
            <a:r>
              <a:rPr lang="pt-BR" sz="2000" dirty="0"/>
              <a:t> o que aumenta o risco de propagação das referidas doenças e a demanda por serviços de saúde. Fonte: OMS</a:t>
            </a:r>
          </a:p>
        </p:txBody>
      </p:sp>
      <p:sp>
        <p:nvSpPr>
          <p:cNvPr id="6" name="Retângulo 5"/>
          <p:cNvSpPr/>
          <p:nvPr/>
        </p:nvSpPr>
        <p:spPr>
          <a:xfrm>
            <a:off x="755576" y="188640"/>
            <a:ext cx="64675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3600" b="1" dirty="0"/>
              <a:t>2. Contextualização do problema</a:t>
            </a:r>
          </a:p>
        </p:txBody>
      </p:sp>
      <p:pic>
        <p:nvPicPr>
          <p:cNvPr id="7" name="Imagem 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95320" y="6309320"/>
            <a:ext cx="548680" cy="54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6653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530424" y="1916832"/>
            <a:ext cx="806489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000" dirty="0"/>
              <a:t>O número crescente de entrada de imigrantes venezuelanos no país trouxe grandes </a:t>
            </a:r>
            <a:r>
              <a:rPr lang="pt-BR" sz="2000" b="1" dirty="0"/>
              <a:t>impactos para os serviços públicos do estado de Roraima</a:t>
            </a:r>
            <a:r>
              <a:rPr lang="pt-BR" sz="2000" dirty="0"/>
              <a:t>, ampliando a demanda local por assistência social, saúde e segurança, alterando a rotina das cidades e de suas populações.</a:t>
            </a:r>
          </a:p>
          <a:p>
            <a:pPr algn="just"/>
            <a:endParaRPr lang="pt-BR" sz="2000" dirty="0"/>
          </a:p>
          <a:p>
            <a:pPr algn="just"/>
            <a:endParaRPr lang="pt-BR" sz="2000" dirty="0"/>
          </a:p>
          <a:p>
            <a:pPr algn="just"/>
            <a:r>
              <a:rPr lang="pt-BR" sz="2000" dirty="0"/>
              <a:t>É possível perceber, sobretudo a partir do  segundo semestre de 2017, que o número de entradas de venezuelanos no Brasil está se tornando cada vez maior que o número de saída, indicando a permanência desses indivíduos no país.</a:t>
            </a:r>
          </a:p>
        </p:txBody>
      </p:sp>
      <p:sp>
        <p:nvSpPr>
          <p:cNvPr id="5" name="Retângulo 4"/>
          <p:cNvSpPr/>
          <p:nvPr/>
        </p:nvSpPr>
        <p:spPr>
          <a:xfrm>
            <a:off x="755576" y="188640"/>
            <a:ext cx="64675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3600" b="1" dirty="0"/>
              <a:t>2. Contextualização do problema</a:t>
            </a:r>
          </a:p>
        </p:txBody>
      </p:sp>
      <p:pic>
        <p:nvPicPr>
          <p:cNvPr id="6" name="Imagem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95320" y="6309320"/>
            <a:ext cx="548680" cy="54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1800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73" name="Picture 21" descr="Image result for mapa fronteira santa elena e pacaraima"/>
          <p:cNvPicPr>
            <a:picLocks noChangeAspect="1" noChangeArrowheads="1"/>
          </p:cNvPicPr>
          <p:nvPr/>
        </p:nvPicPr>
        <p:blipFill rotWithShape="1">
          <a:blip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7" r="18093" b="6001"/>
          <a:stretch/>
        </p:blipFill>
        <p:spPr bwMode="auto">
          <a:xfrm>
            <a:off x="6279079" y="889698"/>
            <a:ext cx="2864920" cy="23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Elipse 29"/>
          <p:cNvSpPr/>
          <p:nvPr/>
        </p:nvSpPr>
        <p:spPr>
          <a:xfrm>
            <a:off x="2430831" y="2793683"/>
            <a:ext cx="1302007" cy="13020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graphicFrame>
        <p:nvGraphicFramePr>
          <p:cNvPr id="4" name="Object 3" hidden="1"/>
          <p:cNvGraphicFramePr>
            <a:graphicFrameLocks/>
          </p:cNvGraphicFramePr>
          <p:nvPr>
            <p:custDataLst>
              <p:tags r:id="rId2"/>
            </p:custDataLst>
            <p:extLst/>
          </p:nvPr>
        </p:nvGraphicFramePr>
        <p:xfrm>
          <a:off x="1891" y="265267"/>
          <a:ext cx="1619" cy="14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3" name="think-cell Slide" r:id="rId6" imgW="360" imgH="360" progId="">
                  <p:embed/>
                </p:oleObj>
              </mc:Choice>
              <mc:Fallback>
                <p:oleObj name="think-cell Slide" r:id="rId6" imgW="360" imgH="36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1" y="265267"/>
                        <a:ext cx="1619" cy="149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CaixaDeTexto 36"/>
          <p:cNvSpPr txBox="1"/>
          <p:nvPr/>
        </p:nvSpPr>
        <p:spPr>
          <a:xfrm>
            <a:off x="678426" y="212715"/>
            <a:ext cx="7639663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t-BR" sz="2200" b="1" dirty="0">
                <a:cs typeface="Arial"/>
              </a:rPr>
              <a:t>FLUXO MIGRATÓRIO DE VENEZUELANOS PARA RORAIMA</a:t>
            </a:r>
            <a:endParaRPr lang="pt-BR" sz="2200" dirty="0"/>
          </a:p>
        </p:txBody>
      </p:sp>
      <p:sp>
        <p:nvSpPr>
          <p:cNvPr id="2" name="Retângulo 1"/>
          <p:cNvSpPr/>
          <p:nvPr/>
        </p:nvSpPr>
        <p:spPr>
          <a:xfrm>
            <a:off x="221228" y="1363409"/>
            <a:ext cx="4277029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pt-BR" dirty="0"/>
              <a:t>Maior período de permanência no Brasil</a:t>
            </a:r>
          </a:p>
          <a:p>
            <a:pPr marL="342900" indent="-342900" algn="just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pt-BR" dirty="0"/>
              <a:t>Fluxo de indígenas da etnia Warao em situação de vulnerabilidade </a:t>
            </a:r>
          </a:p>
          <a:p>
            <a:pPr marL="342900" indent="-342900" algn="just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pt-BR" dirty="0"/>
              <a:t>Articulação efetiva do Governo Federal para apoio ao estado de RR e municípios (Boa Vista e Pacaraima)</a:t>
            </a:r>
          </a:p>
          <a:p>
            <a:pPr marL="342900" indent="-342900" algn="just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pt-BR" b="1" dirty="0"/>
              <a:t>Apoio da Agência da ONU </a:t>
            </a:r>
            <a:r>
              <a:rPr lang="pt-BR" dirty="0"/>
              <a:t>para Refugiados (ACNUR), Organização Internacional para Migrações (OIM) e outras agências internacionais, dede maio/2017.</a:t>
            </a:r>
          </a:p>
          <a:p>
            <a:pPr marL="342900" indent="-342900" algn="just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pt-BR" b="1" dirty="0"/>
              <a:t>Apoio da Sociedade Civil</a:t>
            </a:r>
            <a:r>
              <a:rPr lang="pt-BR" dirty="0"/>
              <a:t>: Fraternidade Internacional;  Igreja Mórmons; </a:t>
            </a:r>
            <a:r>
              <a:rPr lang="pt-BR" dirty="0" err="1"/>
              <a:t>Cáritas</a:t>
            </a:r>
            <a:r>
              <a:rPr lang="pt-BR" dirty="0"/>
              <a:t> Brasileira.</a:t>
            </a:r>
          </a:p>
        </p:txBody>
      </p:sp>
      <p:pic>
        <p:nvPicPr>
          <p:cNvPr id="7" name="Imagem 6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9" r="9646"/>
          <a:stretch/>
        </p:blipFill>
        <p:spPr bwMode="auto">
          <a:xfrm>
            <a:off x="4738255" y="3266708"/>
            <a:ext cx="3648217" cy="35912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832505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de seta reta 2"/>
          <p:cNvCxnSpPr/>
          <p:nvPr/>
        </p:nvCxnSpPr>
        <p:spPr>
          <a:xfrm>
            <a:off x="60311" y="3168352"/>
            <a:ext cx="8784976" cy="0"/>
          </a:xfrm>
          <a:prstGeom prst="straightConnector1">
            <a:avLst/>
          </a:prstGeom>
          <a:ln w="38100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Elipse 3"/>
          <p:cNvSpPr/>
          <p:nvPr/>
        </p:nvSpPr>
        <p:spPr>
          <a:xfrm>
            <a:off x="491163" y="3096344"/>
            <a:ext cx="216024" cy="216024"/>
          </a:xfrm>
          <a:prstGeom prst="ellipse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/>
          <p:cNvSpPr/>
          <p:nvPr/>
        </p:nvSpPr>
        <p:spPr>
          <a:xfrm>
            <a:off x="2261970" y="3616725"/>
            <a:ext cx="159540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400" dirty="0"/>
              <a:t>_Estabeleceu o General Eduardo Pazuello como Coordenador Operacional no território</a:t>
            </a:r>
          </a:p>
        </p:txBody>
      </p:sp>
      <p:sp>
        <p:nvSpPr>
          <p:cNvPr id="7" name="Retângulo 6"/>
          <p:cNvSpPr/>
          <p:nvPr/>
        </p:nvSpPr>
        <p:spPr>
          <a:xfrm>
            <a:off x="462651" y="945884"/>
            <a:ext cx="211128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400" b="1" dirty="0"/>
              <a:t>Medida Provisória n° 820</a:t>
            </a:r>
            <a:endParaRPr lang="pt-BR" sz="1400" dirty="0"/>
          </a:p>
        </p:txBody>
      </p:sp>
      <p:sp>
        <p:nvSpPr>
          <p:cNvPr id="8" name="Retângulo 7"/>
          <p:cNvSpPr/>
          <p:nvPr/>
        </p:nvSpPr>
        <p:spPr>
          <a:xfrm>
            <a:off x="35496" y="2788567"/>
            <a:ext cx="13433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400" b="1" dirty="0">
                <a:solidFill>
                  <a:schemeClr val="bg1">
                    <a:lumMod val="50000"/>
                  </a:schemeClr>
                </a:solidFill>
              </a:rPr>
              <a:t>15 de fevereiro </a:t>
            </a:r>
            <a:endParaRPr lang="pt-BR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390643" y="1179909"/>
            <a:ext cx="2895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400" dirty="0"/>
              <a:t>_Estabeleceu medidas de assistência emergencial aos imigrantes;</a:t>
            </a:r>
          </a:p>
          <a:p>
            <a:r>
              <a:rPr lang="pt-BR" sz="1400" dirty="0"/>
              <a:t>_Reconheceu a crise humanitária emergencial;</a:t>
            </a:r>
          </a:p>
          <a:p>
            <a:r>
              <a:rPr lang="pt-BR" sz="1400" dirty="0"/>
              <a:t>_Criou o Comitê Federal de Assistência Emergencial.</a:t>
            </a:r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96" y="945884"/>
            <a:ext cx="494270" cy="494270"/>
          </a:xfrm>
          <a:prstGeom prst="rect">
            <a:avLst/>
          </a:prstGeom>
        </p:spPr>
      </p:pic>
      <p:sp>
        <p:nvSpPr>
          <p:cNvPr id="12" name="Retângulo 11"/>
          <p:cNvSpPr/>
          <p:nvPr/>
        </p:nvSpPr>
        <p:spPr>
          <a:xfrm>
            <a:off x="433879" y="3368200"/>
            <a:ext cx="180020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400" b="1" dirty="0"/>
              <a:t>Decreto n° 9.286 </a:t>
            </a:r>
            <a:r>
              <a:rPr lang="pt-BR" sz="1400" dirty="0"/>
              <a:t>_Definiu a composição, as competências e as normas de funcionamento do Comitê Federal </a:t>
            </a:r>
          </a:p>
        </p:txBody>
      </p:sp>
      <p:sp>
        <p:nvSpPr>
          <p:cNvPr id="15" name="Elipse 14"/>
          <p:cNvSpPr/>
          <p:nvPr/>
        </p:nvSpPr>
        <p:spPr>
          <a:xfrm>
            <a:off x="2627784" y="3116089"/>
            <a:ext cx="216024" cy="216024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Retângulo 15"/>
          <p:cNvSpPr/>
          <p:nvPr/>
        </p:nvSpPr>
        <p:spPr>
          <a:xfrm>
            <a:off x="2051720" y="2808312"/>
            <a:ext cx="13433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400" b="1" dirty="0">
                <a:solidFill>
                  <a:schemeClr val="bg1">
                    <a:lumMod val="50000"/>
                  </a:schemeClr>
                </a:solidFill>
              </a:rPr>
              <a:t>21 de fevereiro </a:t>
            </a:r>
            <a:endParaRPr lang="pt-BR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7" name="Imagem 1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3404121"/>
            <a:ext cx="415605" cy="415605"/>
          </a:xfrm>
          <a:prstGeom prst="rect">
            <a:avLst/>
          </a:prstGeom>
        </p:spPr>
      </p:pic>
      <p:sp>
        <p:nvSpPr>
          <p:cNvPr id="18" name="Retângulo 17"/>
          <p:cNvSpPr/>
          <p:nvPr/>
        </p:nvSpPr>
        <p:spPr>
          <a:xfrm>
            <a:off x="2331639" y="3384376"/>
            <a:ext cx="153578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400" b="1" dirty="0"/>
              <a:t>Resolução nº 1</a:t>
            </a:r>
            <a:endParaRPr lang="pt-BR" sz="1400" dirty="0"/>
          </a:p>
        </p:txBody>
      </p:sp>
      <p:sp>
        <p:nvSpPr>
          <p:cNvPr id="19" name="Retângulo 18"/>
          <p:cNvSpPr/>
          <p:nvPr/>
        </p:nvSpPr>
        <p:spPr>
          <a:xfrm>
            <a:off x="3735166" y="1235056"/>
            <a:ext cx="2195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400" dirty="0"/>
              <a:t>_Abriu crédito extraordinário de R$ 190 milhões para o Ministério da Defesa</a:t>
            </a:r>
          </a:p>
        </p:txBody>
      </p:sp>
      <p:sp>
        <p:nvSpPr>
          <p:cNvPr id="20" name="Elipse 19"/>
          <p:cNvSpPr/>
          <p:nvPr/>
        </p:nvSpPr>
        <p:spPr>
          <a:xfrm>
            <a:off x="3707904" y="3116089"/>
            <a:ext cx="216024" cy="216024"/>
          </a:xfrm>
          <a:prstGeom prst="ellipse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" name="Retângulo 20"/>
          <p:cNvSpPr/>
          <p:nvPr/>
        </p:nvSpPr>
        <p:spPr>
          <a:xfrm>
            <a:off x="3419872" y="2808312"/>
            <a:ext cx="104842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400" b="1" dirty="0">
                <a:solidFill>
                  <a:schemeClr val="bg1">
                    <a:lumMod val="50000"/>
                  </a:schemeClr>
                </a:solidFill>
              </a:rPr>
              <a:t>9 de março </a:t>
            </a:r>
            <a:endParaRPr lang="pt-BR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Retângulo 22"/>
          <p:cNvSpPr/>
          <p:nvPr/>
        </p:nvSpPr>
        <p:spPr>
          <a:xfrm>
            <a:off x="3744952" y="945883"/>
            <a:ext cx="21952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400" b="1" dirty="0"/>
              <a:t>Medida Provisória nº 823</a:t>
            </a:r>
            <a:r>
              <a:rPr lang="pt-BR" sz="1400" dirty="0"/>
              <a:t> </a:t>
            </a:r>
          </a:p>
        </p:txBody>
      </p:sp>
      <p:pic>
        <p:nvPicPr>
          <p:cNvPr id="24" name="Imagem 2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96" y="3449994"/>
            <a:ext cx="494270" cy="494270"/>
          </a:xfrm>
          <a:prstGeom prst="rect">
            <a:avLst/>
          </a:prstGeom>
        </p:spPr>
      </p:pic>
      <p:sp>
        <p:nvSpPr>
          <p:cNvPr id="25" name="Retângulo 24"/>
          <p:cNvSpPr/>
          <p:nvPr/>
        </p:nvSpPr>
        <p:spPr>
          <a:xfrm>
            <a:off x="432399" y="5024298"/>
            <a:ext cx="1826231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400" b="1" dirty="0"/>
              <a:t>Decreto nº 9.285, </a:t>
            </a:r>
          </a:p>
          <a:p>
            <a:r>
              <a:rPr lang="pt-BR" sz="1400" dirty="0"/>
              <a:t>_Reconheceu a situação de vulnerabilidade decorrente de fluxo migratório para o Estado de Roraima. </a:t>
            </a:r>
          </a:p>
        </p:txBody>
      </p:sp>
      <p:pic>
        <p:nvPicPr>
          <p:cNvPr id="26" name="Imagem 2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68" y="5092205"/>
            <a:ext cx="494270" cy="494270"/>
          </a:xfrm>
          <a:prstGeom prst="rect">
            <a:avLst/>
          </a:prstGeom>
        </p:spPr>
      </p:pic>
      <p:pic>
        <p:nvPicPr>
          <p:cNvPr id="27" name="Imagem 2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7864" y="981801"/>
            <a:ext cx="494270" cy="494270"/>
          </a:xfrm>
          <a:prstGeom prst="rect">
            <a:avLst/>
          </a:prstGeom>
        </p:spPr>
      </p:pic>
      <p:sp>
        <p:nvSpPr>
          <p:cNvPr id="28" name="Retângulo 27"/>
          <p:cNvSpPr/>
          <p:nvPr/>
        </p:nvSpPr>
        <p:spPr>
          <a:xfrm>
            <a:off x="4612897" y="3384376"/>
            <a:ext cx="142665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400" b="1" dirty="0"/>
              <a:t>Resolução nº 2 </a:t>
            </a:r>
            <a:r>
              <a:rPr lang="pt-BR" sz="1400" dirty="0"/>
              <a:t>_Instituiu o Subcomitê Federal para Interiorização dos Imigrantes </a:t>
            </a:r>
          </a:p>
        </p:txBody>
      </p:sp>
      <p:sp>
        <p:nvSpPr>
          <p:cNvPr id="29" name="Retângulo 28"/>
          <p:cNvSpPr/>
          <p:nvPr/>
        </p:nvSpPr>
        <p:spPr>
          <a:xfrm>
            <a:off x="6300192" y="3344337"/>
            <a:ext cx="154766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400" b="1" dirty="0"/>
              <a:t>Resolução nº 3</a:t>
            </a:r>
          </a:p>
          <a:p>
            <a:r>
              <a:rPr lang="pt-BR" sz="1400" dirty="0"/>
              <a:t>_Instituiu o Subcomitê Federal para Recepção, Identificação e Triagem dos Imigrantes</a:t>
            </a:r>
          </a:p>
        </p:txBody>
      </p:sp>
      <p:sp>
        <p:nvSpPr>
          <p:cNvPr id="30" name="Retângulo 29"/>
          <p:cNvSpPr/>
          <p:nvPr/>
        </p:nvSpPr>
        <p:spPr>
          <a:xfrm>
            <a:off x="6320261" y="4996333"/>
            <a:ext cx="149209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400" b="1" dirty="0"/>
              <a:t>Resolução nº 4</a:t>
            </a:r>
          </a:p>
          <a:p>
            <a:r>
              <a:rPr lang="pt-BR" sz="1400" dirty="0"/>
              <a:t>_Instituiu o Subcomitê Federal para Ações de Saúde aos Imigrantes</a:t>
            </a:r>
          </a:p>
        </p:txBody>
      </p:sp>
      <p:pic>
        <p:nvPicPr>
          <p:cNvPr id="31" name="Imagem 3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3968" y="3456384"/>
            <a:ext cx="415605" cy="415605"/>
          </a:xfrm>
          <a:prstGeom prst="rect">
            <a:avLst/>
          </a:prstGeom>
        </p:spPr>
      </p:pic>
      <p:sp>
        <p:nvSpPr>
          <p:cNvPr id="32" name="Elipse 31"/>
          <p:cNvSpPr/>
          <p:nvPr/>
        </p:nvSpPr>
        <p:spPr>
          <a:xfrm>
            <a:off x="4860032" y="3116089"/>
            <a:ext cx="216024" cy="216024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3" name="Retângulo 32"/>
          <p:cNvSpPr/>
          <p:nvPr/>
        </p:nvSpPr>
        <p:spPr>
          <a:xfrm>
            <a:off x="4427984" y="2808312"/>
            <a:ext cx="11397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400" b="1" dirty="0">
                <a:solidFill>
                  <a:schemeClr val="bg1">
                    <a:lumMod val="50000"/>
                  </a:schemeClr>
                </a:solidFill>
              </a:rPr>
              <a:t>26 de março </a:t>
            </a:r>
            <a:endParaRPr lang="pt-BR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4" name="Elipse 33"/>
          <p:cNvSpPr/>
          <p:nvPr/>
        </p:nvSpPr>
        <p:spPr>
          <a:xfrm>
            <a:off x="6444208" y="3076050"/>
            <a:ext cx="216024" cy="216024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5" name="Retângulo 34"/>
          <p:cNvSpPr/>
          <p:nvPr/>
        </p:nvSpPr>
        <p:spPr>
          <a:xfrm>
            <a:off x="6084168" y="2768273"/>
            <a:ext cx="9172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400" b="1" dirty="0">
                <a:solidFill>
                  <a:schemeClr val="bg1">
                    <a:lumMod val="50000"/>
                  </a:schemeClr>
                </a:solidFill>
              </a:rPr>
              <a:t>2 de maio</a:t>
            </a:r>
            <a:endParaRPr lang="pt-BR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6" name="Imagem 3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3416345"/>
            <a:ext cx="415605" cy="415605"/>
          </a:xfrm>
          <a:prstGeom prst="rect">
            <a:avLst/>
          </a:prstGeom>
        </p:spPr>
      </p:pic>
      <p:pic>
        <p:nvPicPr>
          <p:cNvPr id="37" name="Imagem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6595" y="5072529"/>
            <a:ext cx="415605" cy="415605"/>
          </a:xfrm>
          <a:prstGeom prst="rect">
            <a:avLst/>
          </a:prstGeom>
        </p:spPr>
      </p:pic>
      <p:cxnSp>
        <p:nvCxnSpPr>
          <p:cNvPr id="41" name="Conector de seta reta 40"/>
          <p:cNvCxnSpPr/>
          <p:nvPr/>
        </p:nvCxnSpPr>
        <p:spPr>
          <a:xfrm flipV="1">
            <a:off x="251520" y="1772816"/>
            <a:ext cx="0" cy="1060375"/>
          </a:xfrm>
          <a:prstGeom prst="straightConnector1">
            <a:avLst/>
          </a:prstGeom>
          <a:ln w="9525">
            <a:solidFill>
              <a:schemeClr val="bg1">
                <a:lumMod val="6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ector de seta reta 42"/>
          <p:cNvCxnSpPr/>
          <p:nvPr/>
        </p:nvCxnSpPr>
        <p:spPr>
          <a:xfrm flipV="1">
            <a:off x="3563888" y="1772816"/>
            <a:ext cx="0" cy="1060375"/>
          </a:xfrm>
          <a:prstGeom prst="straightConnector1">
            <a:avLst/>
          </a:prstGeom>
          <a:ln w="9525">
            <a:solidFill>
              <a:schemeClr val="bg1">
                <a:lumMod val="6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itle 1"/>
          <p:cNvSpPr txBox="1">
            <a:spLocks/>
          </p:cNvSpPr>
          <p:nvPr/>
        </p:nvSpPr>
        <p:spPr>
          <a:xfrm>
            <a:off x="604231" y="283568"/>
            <a:ext cx="8216241" cy="52322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2800" b="1" dirty="0">
                <a:latin typeface="+mn-lt"/>
                <a:cs typeface="Arial"/>
              </a:rPr>
              <a:t>3. A federalização da questão migratória</a:t>
            </a:r>
            <a:endParaRPr lang="pt-BR" sz="2800" dirty="0">
              <a:latin typeface="+mn-lt"/>
              <a:cs typeface="Arial"/>
            </a:endParaRPr>
          </a:p>
        </p:txBody>
      </p:sp>
      <p:sp>
        <p:nvSpPr>
          <p:cNvPr id="45" name="Retângulo 44"/>
          <p:cNvSpPr/>
          <p:nvPr/>
        </p:nvSpPr>
        <p:spPr>
          <a:xfrm>
            <a:off x="8545396" y="2860575"/>
            <a:ext cx="5501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400" b="1" dirty="0">
                <a:solidFill>
                  <a:schemeClr val="bg1">
                    <a:lumMod val="50000"/>
                  </a:schemeClr>
                </a:solidFill>
              </a:rPr>
              <a:t>2018</a:t>
            </a:r>
            <a:endParaRPr lang="pt-BR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6" name="Imagem 4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95320" y="6336704"/>
            <a:ext cx="548680" cy="548680"/>
          </a:xfrm>
          <a:prstGeom prst="rect">
            <a:avLst/>
          </a:prstGeom>
        </p:spPr>
      </p:pic>
      <p:sp>
        <p:nvSpPr>
          <p:cNvPr id="38" name="Elipse 37"/>
          <p:cNvSpPr/>
          <p:nvPr/>
        </p:nvSpPr>
        <p:spPr>
          <a:xfrm>
            <a:off x="7740352" y="3088705"/>
            <a:ext cx="216024" cy="216024"/>
          </a:xfrm>
          <a:prstGeom prst="ellipse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9" name="Retângulo 38"/>
          <p:cNvSpPr/>
          <p:nvPr/>
        </p:nvSpPr>
        <p:spPr>
          <a:xfrm>
            <a:off x="7308304" y="2780928"/>
            <a:ext cx="110479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400" b="1" dirty="0">
                <a:solidFill>
                  <a:schemeClr val="bg1">
                    <a:lumMod val="50000"/>
                  </a:schemeClr>
                </a:solidFill>
              </a:rPr>
              <a:t>21 de junho </a:t>
            </a:r>
            <a:endParaRPr lang="pt-BR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40" name="Conector de seta reta 39"/>
          <p:cNvCxnSpPr/>
          <p:nvPr/>
        </p:nvCxnSpPr>
        <p:spPr>
          <a:xfrm flipV="1">
            <a:off x="7499471" y="1772816"/>
            <a:ext cx="0" cy="1060375"/>
          </a:xfrm>
          <a:prstGeom prst="straightConnector1">
            <a:avLst/>
          </a:prstGeom>
          <a:ln w="9525">
            <a:solidFill>
              <a:schemeClr val="bg1">
                <a:lumMod val="6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tângulo 41"/>
          <p:cNvSpPr/>
          <p:nvPr/>
        </p:nvSpPr>
        <p:spPr>
          <a:xfrm>
            <a:off x="7586550" y="980728"/>
            <a:ext cx="12994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400" b="1" dirty="0"/>
              <a:t>Lei  nº 13.684</a:t>
            </a:r>
            <a:r>
              <a:rPr lang="pt-BR" sz="1400" dirty="0"/>
              <a:t> </a:t>
            </a:r>
          </a:p>
        </p:txBody>
      </p:sp>
      <p:pic>
        <p:nvPicPr>
          <p:cNvPr id="47" name="Imagem 4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9462" y="1016646"/>
            <a:ext cx="494270" cy="494270"/>
          </a:xfrm>
          <a:prstGeom prst="rect">
            <a:avLst/>
          </a:prstGeom>
        </p:spPr>
      </p:pic>
      <p:sp>
        <p:nvSpPr>
          <p:cNvPr id="48" name="Retângulo 47"/>
          <p:cNvSpPr/>
          <p:nvPr/>
        </p:nvSpPr>
        <p:spPr>
          <a:xfrm>
            <a:off x="7549502" y="1208039"/>
            <a:ext cx="17750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400" dirty="0"/>
              <a:t>_Estabelece medida de assistência Humanitária aos Imigrantes</a:t>
            </a:r>
          </a:p>
        </p:txBody>
      </p:sp>
    </p:spTree>
    <p:extLst>
      <p:ext uri="{BB962C8B-B14F-4D97-AF65-F5344CB8AC3E}">
        <p14:creationId xmlns:p14="http://schemas.microsoft.com/office/powerpoint/2010/main" val="10819200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15BE34B6-77D2-4B2C-85DF-72A94B951200}"/>
              </a:ext>
            </a:extLst>
          </p:cNvPr>
          <p:cNvSpPr/>
          <p:nvPr/>
        </p:nvSpPr>
        <p:spPr>
          <a:xfrm>
            <a:off x="792389" y="188640"/>
            <a:ext cx="69233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3600" b="1" dirty="0"/>
              <a:t>Entrada no Brasil dos venezuelanos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680843A3-D8A1-49F0-BAC2-6E87EB08C8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412776"/>
            <a:ext cx="2038350" cy="1838325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E4599750-6B5E-4E19-832E-7088DD78C8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184" y="3997565"/>
            <a:ext cx="2368637" cy="2279013"/>
          </a:xfrm>
          <a:prstGeom prst="rect">
            <a:avLst/>
          </a:prstGeom>
        </p:spPr>
      </p:pic>
      <p:cxnSp>
        <p:nvCxnSpPr>
          <p:cNvPr id="6" name="Conector: Curvo 5">
            <a:extLst>
              <a:ext uri="{FF2B5EF4-FFF2-40B4-BE49-F238E27FC236}">
                <a16:creationId xmlns:a16="http://schemas.microsoft.com/office/drawing/2014/main" id="{C65F77F3-6A59-4C89-8AEB-3153203DE6EF}"/>
              </a:ext>
            </a:extLst>
          </p:cNvPr>
          <p:cNvCxnSpPr>
            <a:endCxn id="4" idx="0"/>
          </p:cNvCxnSpPr>
          <p:nvPr/>
        </p:nvCxnSpPr>
        <p:spPr>
          <a:xfrm>
            <a:off x="2771800" y="1844824"/>
            <a:ext cx="4640703" cy="2152741"/>
          </a:xfrm>
          <a:prstGeom prst="curvedConnector2">
            <a:avLst/>
          </a:prstGeom>
          <a:ln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: Curvo 7">
            <a:extLst>
              <a:ext uri="{FF2B5EF4-FFF2-40B4-BE49-F238E27FC236}">
                <a16:creationId xmlns:a16="http://schemas.microsoft.com/office/drawing/2014/main" id="{9E31DD6D-FDED-432F-91A8-5DE10CC1DED4}"/>
              </a:ext>
            </a:extLst>
          </p:cNvPr>
          <p:cNvCxnSpPr>
            <a:stCxn id="3" idx="2"/>
            <a:endCxn id="4" idx="1"/>
          </p:cNvCxnSpPr>
          <p:nvPr/>
        </p:nvCxnSpPr>
        <p:spPr>
          <a:xfrm rot="16200000" flipH="1">
            <a:off x="2914466" y="1823353"/>
            <a:ext cx="1885971" cy="4741465"/>
          </a:xfrm>
          <a:prstGeom prst="curvedConnector2">
            <a:avLst/>
          </a:prstGeom>
          <a:ln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Gráfico 11" descr="Família com duas crianças">
            <a:extLst>
              <a:ext uri="{FF2B5EF4-FFF2-40B4-BE49-F238E27FC236}">
                <a16:creationId xmlns:a16="http://schemas.microsoft.com/office/drawing/2014/main" id="{BEC2D022-7D33-498F-9691-659DF15C16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31497" y="3891705"/>
            <a:ext cx="914400" cy="914400"/>
          </a:xfrm>
          <a:prstGeom prst="rect">
            <a:avLst/>
          </a:prstGeom>
        </p:spPr>
      </p:pic>
      <p:pic>
        <p:nvPicPr>
          <p:cNvPr id="17" name="Gráfico 16" descr="Grupo">
            <a:extLst>
              <a:ext uri="{FF2B5EF4-FFF2-40B4-BE49-F238E27FC236}">
                <a16:creationId xmlns:a16="http://schemas.microsoft.com/office/drawing/2014/main" id="{2DB5761F-B37F-45D0-BF05-322607B29E9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251649" y="3696239"/>
            <a:ext cx="914400" cy="914400"/>
          </a:xfrm>
          <a:prstGeom prst="rect">
            <a:avLst/>
          </a:prstGeom>
        </p:spPr>
      </p:pic>
      <p:pic>
        <p:nvPicPr>
          <p:cNvPr id="18" name="Gráfico 17" descr="Família com duas crianças">
            <a:extLst>
              <a:ext uri="{FF2B5EF4-FFF2-40B4-BE49-F238E27FC236}">
                <a16:creationId xmlns:a16="http://schemas.microsoft.com/office/drawing/2014/main" id="{A55DEB12-602B-49A3-9DA2-594C54560C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11888" y="1683568"/>
            <a:ext cx="914400" cy="914400"/>
          </a:xfrm>
          <a:prstGeom prst="rect">
            <a:avLst/>
          </a:prstGeom>
        </p:spPr>
      </p:pic>
      <p:pic>
        <p:nvPicPr>
          <p:cNvPr id="19" name="Gráfico 18" descr="Grupo">
            <a:extLst>
              <a:ext uri="{FF2B5EF4-FFF2-40B4-BE49-F238E27FC236}">
                <a16:creationId xmlns:a16="http://schemas.microsoft.com/office/drawing/2014/main" id="{A055121F-65AD-42C4-B5B7-DF2C7E6364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932040" y="1488102"/>
            <a:ext cx="914400" cy="914400"/>
          </a:xfrm>
          <a:prstGeom prst="rect">
            <a:avLst/>
          </a:prstGeom>
        </p:spPr>
      </p:pic>
      <p:sp>
        <p:nvSpPr>
          <p:cNvPr id="20" name="CaixaDeTexto 19">
            <a:extLst>
              <a:ext uri="{FF2B5EF4-FFF2-40B4-BE49-F238E27FC236}">
                <a16:creationId xmlns:a16="http://schemas.microsoft.com/office/drawing/2014/main" id="{B1B22BDB-430F-4DC8-9BBA-E5CEEFF49746}"/>
              </a:ext>
            </a:extLst>
          </p:cNvPr>
          <p:cNvSpPr txBox="1"/>
          <p:nvPr/>
        </p:nvSpPr>
        <p:spPr>
          <a:xfrm>
            <a:off x="5966364" y="1353166"/>
            <a:ext cx="299600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/>
              <a:t>Refúgio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400" dirty="0"/>
              <a:t>Regularidade migratória imediata, inclusive sem documentos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400" dirty="0"/>
              <a:t>MAS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sz="1400" dirty="0"/>
              <a:t>2 anos até decisão final, que pode ser negativa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sz="1400" dirty="0"/>
              <a:t>Restrições para sair do país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1400" dirty="0"/>
          </a:p>
          <a:p>
            <a:endParaRPr lang="pt-BR" sz="1400" dirty="0"/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D09D64C7-2812-473B-BE59-8D79033D4904}"/>
              </a:ext>
            </a:extLst>
          </p:cNvPr>
          <p:cNvSpPr txBox="1"/>
          <p:nvPr/>
        </p:nvSpPr>
        <p:spPr>
          <a:xfrm>
            <a:off x="526328" y="4806105"/>
            <a:ext cx="33123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/>
              <a:t>Portaria interministerial nº 9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400" b="1" u="sng" dirty="0">
                <a:solidFill>
                  <a:schemeClr val="tx2"/>
                </a:solidFill>
              </a:rPr>
              <a:t>Alternativa migratória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400" dirty="0"/>
              <a:t>Residência por dois anos, renováveis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400" dirty="0"/>
              <a:t>Livre trânsito entre países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400" dirty="0"/>
              <a:t>Flexibilização da documentação (Portaria Interministerial nº 15)</a:t>
            </a:r>
          </a:p>
        </p:txBody>
      </p:sp>
    </p:spTree>
    <p:extLst>
      <p:ext uri="{BB962C8B-B14F-4D97-AF65-F5344CB8AC3E}">
        <p14:creationId xmlns:p14="http://schemas.microsoft.com/office/powerpoint/2010/main" val="36372634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Escritório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2782</TotalTime>
  <Words>1493</Words>
  <Application>Microsoft Macintosh PowerPoint</Application>
  <PresentationFormat>On-screen Show (4:3)</PresentationFormat>
  <Paragraphs>203</Paragraphs>
  <Slides>29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4" baseType="lpstr">
      <vt:lpstr>Arial</vt:lpstr>
      <vt:lpstr>Calibri</vt:lpstr>
      <vt:lpstr>Wingdings</vt:lpstr>
      <vt:lpstr>Tema do Office</vt:lpstr>
      <vt:lpstr>think-cell Slide</vt:lpstr>
      <vt:lpstr>Assistência Emergencial aos Imigrantes Venezuelanos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16.0014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Assistência Emergencial aos Imigrantes Venezuelanos</dc:title>
  <dc:creator>Janira Tripodi Borja</dc:creator>
  <cp:lastModifiedBy>Marcelo Goncalves</cp:lastModifiedBy>
  <cp:revision>143</cp:revision>
  <cp:lastPrinted>2018-05-18T19:09:41Z</cp:lastPrinted>
  <dcterms:created xsi:type="dcterms:W3CDTF">2018-05-18T12:39:40Z</dcterms:created>
  <dcterms:modified xsi:type="dcterms:W3CDTF">2018-10-23T11:36:00Z</dcterms:modified>
</cp:coreProperties>
</file>