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29" r:id="rId2"/>
    <p:sldId id="337" r:id="rId3"/>
    <p:sldId id="327" r:id="rId4"/>
    <p:sldId id="328" r:id="rId5"/>
    <p:sldId id="332" r:id="rId6"/>
    <p:sldId id="333" r:id="rId7"/>
    <p:sldId id="335" r:id="rId8"/>
    <p:sldId id="331" r:id="rId9"/>
    <p:sldId id="325" r:id="rId10"/>
    <p:sldId id="330" r:id="rId11"/>
    <p:sldId id="338" r:id="rId12"/>
    <p:sldId id="339" r:id="rId13"/>
    <p:sldId id="334" r:id="rId14"/>
  </p:sldIdLst>
  <p:sldSz cx="12192000" cy="6858000"/>
  <p:notesSz cx="7010400" cy="92964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DCF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14" autoAdjust="0"/>
    <p:restoredTop sz="95288" autoAdjust="0"/>
  </p:normalViewPr>
  <p:slideViewPr>
    <p:cSldViewPr snapToGrid="0">
      <p:cViewPr varScale="1">
        <p:scale>
          <a:sx n="50" d="100"/>
          <a:sy n="50" d="100"/>
        </p:scale>
        <p:origin x="645" y="27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1C7E4D-1A74-49B0-B42C-E76301D0E61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1580E-DCD6-41E1-A197-3723E379D18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41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A087CEB-1206-48E7-B787-422FE495A873}" type="datetimeFigureOut">
              <a:rPr lang="en-US" smtClean="0"/>
              <a:t>23/10/2018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E91AC0-0EE4-4195-AE01-01C74E676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57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7550" y="1162050"/>
            <a:ext cx="5575300" cy="3136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/>
            <a:endParaRPr lang="en-US" altLang="en-US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6B2D9E9-CCBD-4359-BCDD-9A4B6D9025CE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322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28C5-522D-488A-951F-900523756F6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2B253-1B55-44E1-BF15-12D940AC547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9066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28C5-522D-488A-951F-900523756F6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2B253-1B55-44E1-BF15-12D940AC547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8444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28C5-522D-488A-951F-900523756F6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2B253-1B55-44E1-BF15-12D940AC547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943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28C5-522D-488A-951F-900523756F6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2B253-1B55-44E1-BF15-12D940AC547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798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28C5-522D-488A-951F-900523756F6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2B253-1B55-44E1-BF15-12D940AC547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18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28C5-522D-488A-951F-900523756F6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2B253-1B55-44E1-BF15-12D940AC547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728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28C5-522D-488A-951F-900523756F6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2B253-1B55-44E1-BF15-12D940AC547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8171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28C5-522D-488A-951F-900523756F6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2B253-1B55-44E1-BF15-12D940AC547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640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28C5-522D-488A-951F-900523756F6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2B253-1B55-44E1-BF15-12D940AC547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1297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28C5-522D-488A-951F-900523756F6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2B253-1B55-44E1-BF15-12D940AC547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4132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528C5-522D-488A-951F-900523756F6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2B253-1B55-44E1-BF15-12D940AC547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8450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528C5-522D-488A-951F-900523756F67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2B253-1B55-44E1-BF15-12D940AC547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0926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hyperlink" Target="https://www.unicef.org/publications/index_95956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hyperlink" Target="https://www.unicef.org/publications/index_92710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12192000" cy="2701637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1789963" y="74788"/>
            <a:ext cx="862148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en-US" sz="3200" b="1" dirty="0" err="1">
                <a:solidFill>
                  <a:schemeClr val="bg1"/>
                </a:solidFill>
              </a:rPr>
              <a:t>Infância</a:t>
            </a:r>
            <a:r>
              <a:rPr lang="en-US" sz="3200" b="1" dirty="0">
                <a:solidFill>
                  <a:schemeClr val="bg1"/>
                </a:solidFill>
              </a:rPr>
              <a:t> e </a:t>
            </a:r>
            <a:r>
              <a:rPr lang="en-US" sz="3200" b="1" dirty="0" err="1">
                <a:solidFill>
                  <a:schemeClr val="bg1"/>
                </a:solidFill>
              </a:rPr>
              <a:t>Adolescência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migrantes</a:t>
            </a:r>
            <a:r>
              <a:rPr lang="en-US" sz="3200" b="1" dirty="0">
                <a:solidFill>
                  <a:schemeClr val="bg1"/>
                </a:solidFill>
              </a:rPr>
              <a:t> – </a:t>
            </a:r>
            <a:r>
              <a:rPr lang="en-US" sz="3200" b="1" dirty="0" err="1">
                <a:solidFill>
                  <a:schemeClr val="bg1"/>
                </a:solidFill>
              </a:rPr>
              <a:t>perspectiva</a:t>
            </a:r>
            <a:r>
              <a:rPr lang="en-US" sz="3200" b="1" dirty="0">
                <a:solidFill>
                  <a:schemeClr val="bg1"/>
                </a:solidFill>
              </a:rPr>
              <a:t> global 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5380038"/>
            <a:ext cx="12192000" cy="1477962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7366" y="5675619"/>
            <a:ext cx="1955904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7159" y="2554449"/>
            <a:ext cx="5001312" cy="31962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814" y="2701638"/>
            <a:ext cx="4744074" cy="27016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41763" y="2541373"/>
            <a:ext cx="2701674" cy="3022200"/>
          </a:xfrm>
          <a:prstGeom prst="rect">
            <a:avLst/>
          </a:prstGeom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-737" y="6138276"/>
            <a:ext cx="86214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 err="1">
                <a:solidFill>
                  <a:schemeClr val="bg1"/>
                </a:solidFill>
              </a:rPr>
              <a:t>Rosana</a:t>
            </a:r>
            <a:r>
              <a:rPr lang="en-US" dirty="0">
                <a:solidFill>
                  <a:schemeClr val="bg1"/>
                </a:solidFill>
              </a:rPr>
              <a:t> Vega, UNICEF </a:t>
            </a:r>
            <a:r>
              <a:rPr lang="en-US" dirty="0" err="1">
                <a:solidFill>
                  <a:schemeClr val="bg1"/>
                </a:solidFill>
              </a:rPr>
              <a:t>Brasil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1909176"/>
            <a:ext cx="121698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i="1" dirty="0" err="1">
                <a:solidFill>
                  <a:schemeClr val="bg1"/>
                </a:solidFill>
              </a:rPr>
              <a:t>Seminario</a:t>
            </a:r>
            <a:r>
              <a:rPr lang="en-US" sz="2400" i="1" dirty="0">
                <a:solidFill>
                  <a:schemeClr val="bg1"/>
                </a:solidFill>
              </a:rPr>
              <a:t> </a:t>
            </a:r>
            <a:r>
              <a:rPr lang="en-US" sz="2400" i="1" dirty="0" err="1">
                <a:solidFill>
                  <a:schemeClr val="bg1"/>
                </a:solidFill>
              </a:rPr>
              <a:t>Internacional</a:t>
            </a:r>
            <a:r>
              <a:rPr lang="en-US" sz="2400" i="1" dirty="0">
                <a:solidFill>
                  <a:schemeClr val="bg1"/>
                </a:solidFill>
              </a:rPr>
              <a:t> </a:t>
            </a:r>
            <a:r>
              <a:rPr lang="en-US" sz="2400" i="1" dirty="0" err="1">
                <a:solidFill>
                  <a:schemeClr val="bg1"/>
                </a:solidFill>
              </a:rPr>
              <a:t>Crianças</a:t>
            </a:r>
            <a:r>
              <a:rPr lang="en-US" sz="2400" i="1" dirty="0">
                <a:solidFill>
                  <a:schemeClr val="bg1"/>
                </a:solidFill>
              </a:rPr>
              <a:t> e </a:t>
            </a:r>
            <a:r>
              <a:rPr lang="en-US" sz="2400" i="1" dirty="0" err="1">
                <a:solidFill>
                  <a:schemeClr val="bg1"/>
                </a:solidFill>
              </a:rPr>
              <a:t>Adolescentes</a:t>
            </a:r>
            <a:r>
              <a:rPr lang="en-US" sz="2400" i="1" dirty="0">
                <a:solidFill>
                  <a:schemeClr val="bg1"/>
                </a:solidFill>
              </a:rPr>
              <a:t> </a:t>
            </a:r>
            <a:r>
              <a:rPr lang="en-US" sz="2400" i="1" dirty="0" err="1">
                <a:solidFill>
                  <a:schemeClr val="bg1"/>
                </a:solidFill>
              </a:rPr>
              <a:t>Migrantes</a:t>
            </a:r>
            <a:r>
              <a:rPr lang="en-US" sz="2400" i="1" dirty="0">
                <a:solidFill>
                  <a:schemeClr val="bg1"/>
                </a:solidFill>
              </a:rPr>
              <a:t> - Brasilia, 14 </a:t>
            </a:r>
            <a:r>
              <a:rPr lang="en-US" sz="2400" i="1" dirty="0" err="1">
                <a:solidFill>
                  <a:schemeClr val="bg1"/>
                </a:solidFill>
              </a:rPr>
              <a:t>setembro</a:t>
            </a:r>
            <a:r>
              <a:rPr lang="en-US" sz="2400" i="1" dirty="0">
                <a:solidFill>
                  <a:schemeClr val="bg1"/>
                </a:solidFill>
              </a:rPr>
              <a:t> 2018</a:t>
            </a:r>
            <a:endParaRPr lang="en-GB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023962"/>
      </p:ext>
    </p:extLst>
  </p:cSld>
  <p:clrMapOvr>
    <a:masterClrMapping/>
  </p:clrMapOvr>
  <p:transition spd="slow" advClick="0" advTm="30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-33866" y="0"/>
            <a:ext cx="12225866" cy="1143000"/>
          </a:xfrm>
          <a:prstGeom prst="rect">
            <a:avLst/>
          </a:prstGeom>
          <a:solidFill>
            <a:srgbClr val="00B0F0">
              <a:alpha val="70000"/>
            </a:srgbClr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pt-BR" sz="4800" dirty="0"/>
              <a:t> 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UNICEF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Seis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compromisos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pela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criança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migrante</a:t>
            </a:r>
            <a:endParaRPr lang="en-US" sz="4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700" y="1282324"/>
            <a:ext cx="1130797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+mj-lt"/>
              <a:buAutoNum type="arabicPeriod"/>
            </a:pPr>
            <a:r>
              <a:rPr lang="pt-BR" sz="3200" dirty="0"/>
              <a:t>Garantir o direito à educação, saúde e outros serviços sociais para crianças migrantes e refugiadas. 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pt-BR" sz="3200" dirty="0"/>
              <a:t>Mantenha as famílias de migrantes e refugiados unidas. 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pt-BR" sz="3200" dirty="0"/>
              <a:t>Acabar com a detenção de crianças migrantes e refugiadas. 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pt-BR" sz="3200" dirty="0"/>
              <a:t>Erradicar a xenofobia e a discriminação contra crianças migrantes e refugiadas. 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pt-BR" sz="3200" dirty="0"/>
              <a:t>Proteger as crianças migrantes e refugiadas contra a exploração e a violência 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pt-BR" sz="3200" dirty="0"/>
              <a:t>Abordar as causas que levam as crianças a deixar suas casas – para o caso das crianças separadas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6992" y="5750318"/>
            <a:ext cx="1691418" cy="104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425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-33866" y="0"/>
            <a:ext cx="12225866" cy="1143000"/>
          </a:xfrm>
          <a:prstGeom prst="rect">
            <a:avLst/>
          </a:prstGeom>
          <a:solidFill>
            <a:srgbClr val="00B0F0">
              <a:alpha val="70000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pt-BR" sz="4800" dirty="0"/>
              <a:t> </a:t>
            </a:r>
            <a:r>
              <a:rPr lang="pt-BR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do 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UNICEF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Brasil</a:t>
            </a:r>
            <a:endParaRPr lang="en-US" sz="4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700" y="1282324"/>
            <a:ext cx="1130797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3 </a:t>
            </a:r>
            <a:r>
              <a:rPr lang="en-US" sz="2800" b="1" dirty="0" err="1"/>
              <a:t>Espaços</a:t>
            </a:r>
            <a:r>
              <a:rPr lang="en-US" sz="2800" b="1" dirty="0"/>
              <a:t> de </a:t>
            </a:r>
            <a:r>
              <a:rPr lang="en-US" sz="2800" b="1" dirty="0" err="1"/>
              <a:t>aprendizagem</a:t>
            </a:r>
            <a:r>
              <a:rPr lang="en-US" sz="2800" dirty="0"/>
              <a:t> </a:t>
            </a:r>
            <a:r>
              <a:rPr lang="en-US" sz="2800" dirty="0" err="1"/>
              <a:t>nos</a:t>
            </a:r>
            <a:r>
              <a:rPr lang="en-US" sz="2800" dirty="0"/>
              <a:t> </a:t>
            </a:r>
            <a:r>
              <a:rPr lang="en-US" sz="2800" dirty="0" err="1"/>
              <a:t>abrigos</a:t>
            </a:r>
            <a:r>
              <a:rPr lang="en-US" sz="2800" dirty="0"/>
              <a:t> Nova </a:t>
            </a:r>
            <a:r>
              <a:rPr lang="en-US" sz="2800" dirty="0" err="1"/>
              <a:t>Canaã</a:t>
            </a:r>
            <a:r>
              <a:rPr lang="en-US" sz="2800" dirty="0"/>
              <a:t> (Boa Vista), e </a:t>
            </a:r>
            <a:r>
              <a:rPr lang="en-US" sz="2800" dirty="0" err="1"/>
              <a:t>nos</a:t>
            </a:r>
            <a:r>
              <a:rPr lang="en-US" sz="2800" dirty="0"/>
              <a:t> </a:t>
            </a:r>
            <a:r>
              <a:rPr lang="en-US" sz="2800" dirty="0" err="1"/>
              <a:t>abrigos</a:t>
            </a:r>
            <a:r>
              <a:rPr lang="en-US" sz="2800" dirty="0"/>
              <a:t> </a:t>
            </a:r>
            <a:r>
              <a:rPr lang="en-US" sz="2800" dirty="0" err="1"/>
              <a:t>indígenas</a:t>
            </a:r>
            <a:r>
              <a:rPr lang="en-US" sz="2800" dirty="0"/>
              <a:t> </a:t>
            </a:r>
            <a:r>
              <a:rPr lang="en-US" sz="2800" dirty="0" err="1"/>
              <a:t>Pintolândia</a:t>
            </a:r>
            <a:r>
              <a:rPr lang="en-US" sz="2800" dirty="0"/>
              <a:t> (Boa Vista) e </a:t>
            </a:r>
            <a:r>
              <a:rPr lang="en-US" sz="2800" dirty="0" err="1"/>
              <a:t>Janokoida</a:t>
            </a:r>
            <a:r>
              <a:rPr lang="en-US" sz="2800" dirty="0"/>
              <a:t> (</a:t>
            </a:r>
            <a:r>
              <a:rPr lang="en-US" sz="2800" dirty="0" err="1"/>
              <a:t>Pacaraima</a:t>
            </a:r>
            <a:r>
              <a:rPr lang="en-US" sz="2800" dirty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11 </a:t>
            </a:r>
            <a:r>
              <a:rPr lang="en-US" sz="2800" b="1" dirty="0" err="1"/>
              <a:t>Espaços</a:t>
            </a:r>
            <a:r>
              <a:rPr lang="en-US" sz="2800" b="1" dirty="0"/>
              <a:t> Amigos da </a:t>
            </a:r>
            <a:r>
              <a:rPr lang="en-US" sz="2800" b="1" dirty="0" err="1"/>
              <a:t>Criança</a:t>
            </a:r>
            <a:r>
              <a:rPr lang="en-US" sz="2800" dirty="0"/>
              <a:t> - </a:t>
            </a:r>
            <a:r>
              <a:rPr lang="en-US" sz="2800" dirty="0" err="1"/>
              <a:t>locais</a:t>
            </a:r>
            <a:r>
              <a:rPr lang="en-US" sz="2800" dirty="0"/>
              <a:t> </a:t>
            </a:r>
            <a:r>
              <a:rPr lang="en-US" sz="2800" dirty="0" err="1"/>
              <a:t>seguros</a:t>
            </a:r>
            <a:r>
              <a:rPr lang="en-US" sz="2800" dirty="0"/>
              <a:t> </a:t>
            </a:r>
            <a:r>
              <a:rPr lang="en-US" sz="2800" dirty="0" err="1"/>
              <a:t>onde</a:t>
            </a:r>
            <a:r>
              <a:rPr lang="en-US" sz="2800" dirty="0"/>
              <a:t> 6.030 </a:t>
            </a:r>
            <a:r>
              <a:rPr lang="en-US" sz="2800" dirty="0" err="1"/>
              <a:t>crianças</a:t>
            </a:r>
            <a:r>
              <a:rPr lang="en-US" sz="2800" dirty="0"/>
              <a:t> </a:t>
            </a:r>
            <a:r>
              <a:rPr lang="en-US" sz="2800" dirty="0" err="1"/>
              <a:t>recebem</a:t>
            </a:r>
            <a:r>
              <a:rPr lang="en-US" sz="2800" dirty="0"/>
              <a:t> </a:t>
            </a:r>
            <a:r>
              <a:rPr lang="en-US" sz="2800" dirty="0" err="1"/>
              <a:t>apoio</a:t>
            </a:r>
            <a:r>
              <a:rPr lang="en-US" sz="2800" dirty="0"/>
              <a:t> </a:t>
            </a:r>
            <a:r>
              <a:rPr lang="en-US" sz="2800" dirty="0" err="1"/>
              <a:t>emocional</a:t>
            </a:r>
            <a:r>
              <a:rPr lang="en-US" sz="2800" dirty="0"/>
              <a:t>. Nesses </a:t>
            </a:r>
            <a:r>
              <a:rPr lang="en-US" sz="2800" dirty="0" err="1"/>
              <a:t>espaços</a:t>
            </a:r>
            <a:r>
              <a:rPr lang="en-US" sz="2800" dirty="0"/>
              <a:t> </a:t>
            </a:r>
            <a:r>
              <a:rPr lang="en-US" sz="2800" dirty="0" err="1"/>
              <a:t>são</a:t>
            </a:r>
            <a:r>
              <a:rPr lang="en-US" sz="2800" dirty="0"/>
              <a:t> </a:t>
            </a:r>
            <a:r>
              <a:rPr lang="en-US" sz="2800" dirty="0" err="1"/>
              <a:t>identificadas</a:t>
            </a:r>
            <a:r>
              <a:rPr lang="en-US" sz="2800" dirty="0"/>
              <a:t> </a:t>
            </a:r>
            <a:r>
              <a:rPr lang="en-US" sz="2800" dirty="0" err="1"/>
              <a:t>os</a:t>
            </a:r>
            <a:r>
              <a:rPr lang="en-US" sz="2800" dirty="0"/>
              <a:t> </a:t>
            </a:r>
            <a:r>
              <a:rPr lang="en-US" sz="2800" dirty="0" err="1"/>
              <a:t>riscos</a:t>
            </a:r>
            <a:r>
              <a:rPr lang="en-US" sz="2800" dirty="0"/>
              <a:t> e </a:t>
            </a:r>
            <a:r>
              <a:rPr lang="en-US" sz="2800" dirty="0" err="1"/>
              <a:t>vulnerabilidades</a:t>
            </a:r>
            <a:r>
              <a:rPr lang="en-US" sz="2800" dirty="0"/>
              <a:t> que </a:t>
            </a:r>
            <a:r>
              <a:rPr lang="en-US" sz="2800" dirty="0" err="1"/>
              <a:t>afetam</a:t>
            </a:r>
            <a:r>
              <a:rPr lang="en-US" sz="2800" dirty="0"/>
              <a:t> </a:t>
            </a:r>
            <a:r>
              <a:rPr lang="en-US" sz="2800" dirty="0" err="1"/>
              <a:t>essas</a:t>
            </a:r>
            <a:r>
              <a:rPr lang="en-US" sz="2800" dirty="0"/>
              <a:t> </a:t>
            </a:r>
            <a:r>
              <a:rPr lang="en-US" sz="2800" dirty="0" err="1"/>
              <a:t>crianças</a:t>
            </a:r>
            <a:r>
              <a:rPr lang="en-US" sz="2800" dirty="0"/>
              <a:t> e </a:t>
            </a:r>
            <a:r>
              <a:rPr lang="en-US" sz="2800" dirty="0" err="1"/>
              <a:t>adolescentes.São</a:t>
            </a:r>
            <a:r>
              <a:rPr lang="en-US" sz="2800" dirty="0"/>
              <a:t> </a:t>
            </a:r>
            <a:r>
              <a:rPr lang="en-US" sz="2800" dirty="0" err="1"/>
              <a:t>utilizados</a:t>
            </a:r>
            <a:r>
              <a:rPr lang="en-US" sz="2800" dirty="0"/>
              <a:t> </a:t>
            </a:r>
            <a:r>
              <a:rPr lang="en-US" sz="2800" dirty="0" err="1"/>
              <a:t>jogos</a:t>
            </a:r>
            <a:r>
              <a:rPr lang="en-US" sz="2800" dirty="0"/>
              <a:t> e </a:t>
            </a:r>
            <a:r>
              <a:rPr lang="en-US" sz="2800" dirty="0" err="1"/>
              <a:t>brincadeiras</a:t>
            </a:r>
            <a:r>
              <a:rPr lang="en-US" sz="2800" dirty="0"/>
              <a:t> </a:t>
            </a:r>
            <a:r>
              <a:rPr lang="en-US" sz="2800" dirty="0" err="1"/>
              <a:t>como</a:t>
            </a:r>
            <a:r>
              <a:rPr lang="en-US" sz="2800" dirty="0"/>
              <a:t> ferramentas de </a:t>
            </a:r>
            <a:r>
              <a:rPr lang="en-US" sz="2800" dirty="0" err="1"/>
              <a:t>trabalho</a:t>
            </a:r>
            <a:r>
              <a:rPr lang="en-US" sz="2800" dirty="0"/>
              <a:t>. </a:t>
            </a:r>
            <a:r>
              <a:rPr lang="en-US" sz="2800" dirty="0" err="1"/>
              <a:t>Os</a:t>
            </a:r>
            <a:r>
              <a:rPr lang="en-US" sz="2800" dirty="0"/>
              <a:t> </a:t>
            </a:r>
            <a:r>
              <a:rPr lang="en-US" sz="2800" dirty="0" err="1"/>
              <a:t>espaços</a:t>
            </a:r>
            <a:r>
              <a:rPr lang="en-US" sz="2800" dirty="0"/>
              <a:t> </a:t>
            </a:r>
            <a:r>
              <a:rPr lang="en-US" sz="2800" dirty="0" err="1"/>
              <a:t>estão</a:t>
            </a:r>
            <a:r>
              <a:rPr lang="en-US" sz="2800" dirty="0"/>
              <a:t> operando </a:t>
            </a:r>
            <a:r>
              <a:rPr lang="en-US" sz="2800" dirty="0" err="1"/>
              <a:t>nos</a:t>
            </a:r>
            <a:r>
              <a:rPr lang="en-US" sz="2800" dirty="0"/>
              <a:t> </a:t>
            </a:r>
            <a:r>
              <a:rPr lang="en-US" sz="2800" dirty="0" err="1"/>
              <a:t>abrigos</a:t>
            </a:r>
            <a:r>
              <a:rPr lang="en-US" sz="2800" dirty="0"/>
              <a:t>, Centro de </a:t>
            </a:r>
            <a:r>
              <a:rPr lang="en-US" sz="2800" dirty="0" err="1"/>
              <a:t>Referência</a:t>
            </a:r>
            <a:r>
              <a:rPr lang="en-US" sz="2800" dirty="0"/>
              <a:t> (UFRR), e </a:t>
            </a:r>
            <a:r>
              <a:rPr lang="en-US" sz="2800" dirty="0" err="1"/>
              <a:t>nos</a:t>
            </a:r>
            <a:r>
              <a:rPr lang="en-US" sz="2800" dirty="0"/>
              <a:t> </a:t>
            </a:r>
            <a:r>
              <a:rPr lang="en-US" sz="2800" dirty="0" err="1"/>
              <a:t>Postos</a:t>
            </a:r>
            <a:r>
              <a:rPr lang="en-US" sz="2800" dirty="0"/>
              <a:t> de </a:t>
            </a:r>
            <a:r>
              <a:rPr lang="en-US" sz="2800" dirty="0" err="1"/>
              <a:t>Triagem</a:t>
            </a:r>
            <a:r>
              <a:rPr lang="en-US" sz="2800" dirty="0"/>
              <a:t>  de Boa Vista e </a:t>
            </a:r>
            <a:r>
              <a:rPr lang="en-US" sz="2800" dirty="0" err="1"/>
              <a:t>Pacaraima</a:t>
            </a:r>
            <a:r>
              <a:rPr lang="en-US" sz="2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Desenvolvimento</a:t>
            </a:r>
            <a:r>
              <a:rPr lang="en-US" sz="2800" dirty="0"/>
              <a:t> de </a:t>
            </a:r>
            <a:r>
              <a:rPr lang="en-US" sz="2800" b="1" dirty="0" err="1"/>
              <a:t>estratégias</a:t>
            </a:r>
            <a:r>
              <a:rPr lang="en-US" sz="2800" b="1" dirty="0"/>
              <a:t> e </a:t>
            </a:r>
            <a:r>
              <a:rPr lang="en-US" sz="2800" b="1" dirty="0" err="1"/>
              <a:t>ações</a:t>
            </a:r>
            <a:r>
              <a:rPr lang="en-US" sz="2800" b="1" dirty="0"/>
              <a:t> de </a:t>
            </a:r>
            <a:r>
              <a:rPr lang="en-US" sz="2800" b="1" dirty="0" err="1"/>
              <a:t>proteção</a:t>
            </a:r>
            <a:r>
              <a:rPr lang="en-US" sz="2800" b="1" dirty="0"/>
              <a:t> </a:t>
            </a:r>
            <a:r>
              <a:rPr lang="en-US" sz="2800" dirty="0"/>
              <a:t>das </a:t>
            </a:r>
            <a:r>
              <a:rPr lang="en-US" sz="2800" dirty="0" err="1"/>
              <a:t>crianças</a:t>
            </a:r>
            <a:r>
              <a:rPr lang="en-US" sz="2800" dirty="0"/>
              <a:t> e </a:t>
            </a:r>
            <a:r>
              <a:rPr lang="en-US" sz="2800" dirty="0" err="1"/>
              <a:t>adolescentes</a:t>
            </a:r>
            <a:r>
              <a:rPr lang="en-US" sz="2800" dirty="0"/>
              <a:t> e </a:t>
            </a:r>
            <a:r>
              <a:rPr lang="en-US" sz="2800" dirty="0" err="1"/>
              <a:t>encaminhamentos</a:t>
            </a:r>
            <a:r>
              <a:rPr lang="en-US" sz="2800" dirty="0"/>
              <a:t> para o Sistema de </a:t>
            </a:r>
            <a:r>
              <a:rPr lang="en-US" sz="2800" dirty="0" err="1"/>
              <a:t>Garantia</a:t>
            </a:r>
            <a:r>
              <a:rPr lang="en-US" sz="2800" dirty="0"/>
              <a:t> de </a:t>
            </a:r>
            <a:r>
              <a:rPr lang="en-US" sz="2800" dirty="0" err="1"/>
              <a:t>Direitos</a:t>
            </a:r>
            <a:r>
              <a:rPr lang="en-US" sz="2800" dirty="0"/>
              <a:t>                                            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6992" y="5750318"/>
            <a:ext cx="1691418" cy="104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70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-33866" y="0"/>
            <a:ext cx="12225866" cy="1143000"/>
          </a:xfrm>
          <a:prstGeom prst="rect">
            <a:avLst/>
          </a:prstGeom>
          <a:solidFill>
            <a:srgbClr val="00B0F0">
              <a:alpha val="70000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pt-BR" sz="4800" dirty="0"/>
              <a:t> </a:t>
            </a:r>
            <a:r>
              <a:rPr lang="pt-BR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Ações do 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UNICEF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Brasil</a:t>
            </a:r>
            <a:endParaRPr lang="en-US" sz="4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700" y="1282324"/>
            <a:ext cx="1130797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/>
              <a:t>Capacitações</a:t>
            </a:r>
            <a:r>
              <a:rPr lang="en-US" sz="2400" b="1" dirty="0"/>
              <a:t>: </a:t>
            </a:r>
            <a:r>
              <a:rPr lang="en-US" sz="2400" dirty="0"/>
              <a:t>1.015 </a:t>
            </a:r>
            <a:r>
              <a:rPr lang="en-US" sz="2400" dirty="0" err="1"/>
              <a:t>pessoas</a:t>
            </a:r>
            <a:r>
              <a:rPr lang="en-US" sz="2400" dirty="0"/>
              <a:t> </a:t>
            </a:r>
            <a:r>
              <a:rPr lang="en-US" sz="2400" dirty="0" err="1"/>
              <a:t>participaram</a:t>
            </a:r>
            <a:r>
              <a:rPr lang="en-US" sz="2400" dirty="0"/>
              <a:t> de 9 </a:t>
            </a:r>
            <a:r>
              <a:rPr lang="en-US" sz="2400" dirty="0" err="1"/>
              <a:t>oficinas</a:t>
            </a:r>
            <a:r>
              <a:rPr lang="en-US" sz="2400" dirty="0"/>
              <a:t> de </a:t>
            </a:r>
            <a:r>
              <a:rPr lang="en-US" sz="2400" dirty="0" err="1"/>
              <a:t>capacitação</a:t>
            </a:r>
            <a:r>
              <a:rPr lang="en-US" sz="2400" dirty="0"/>
              <a:t> </a:t>
            </a:r>
            <a:r>
              <a:rPr lang="en-US" sz="2400" dirty="0" err="1"/>
              <a:t>sobre</a:t>
            </a:r>
            <a:r>
              <a:rPr lang="en-US" sz="2400" dirty="0"/>
              <a:t> </a:t>
            </a:r>
            <a:r>
              <a:rPr lang="en-US" sz="2400" dirty="0" err="1"/>
              <a:t>rede</a:t>
            </a:r>
            <a:r>
              <a:rPr lang="en-US" sz="2400" dirty="0"/>
              <a:t> de </a:t>
            </a:r>
            <a:r>
              <a:rPr lang="en-US" sz="2400" dirty="0" err="1"/>
              <a:t>proteção</a:t>
            </a:r>
            <a:r>
              <a:rPr lang="en-US" sz="2400" dirty="0"/>
              <a:t> (15 </a:t>
            </a:r>
            <a:r>
              <a:rPr lang="en-US" sz="2400" dirty="0" err="1"/>
              <a:t>conselheiros</a:t>
            </a:r>
            <a:r>
              <a:rPr lang="en-US" sz="2400" dirty="0"/>
              <a:t> </a:t>
            </a:r>
            <a:r>
              <a:rPr lang="en-US" sz="2400" dirty="0" err="1"/>
              <a:t>tutelares</a:t>
            </a:r>
            <a:r>
              <a:rPr lang="en-US" sz="2400" dirty="0"/>
              <a:t>), PSEA - Protection Against Sexual Exploitation and Abuse (550 </a:t>
            </a:r>
            <a:r>
              <a:rPr lang="en-US" sz="2400" dirty="0" err="1"/>
              <a:t>soldados</a:t>
            </a:r>
            <a:r>
              <a:rPr lang="en-US" sz="2400" dirty="0"/>
              <a:t>), </a:t>
            </a:r>
            <a:r>
              <a:rPr lang="en-US" sz="2400" dirty="0" err="1"/>
              <a:t>Fortalecendo</a:t>
            </a:r>
            <a:r>
              <a:rPr lang="en-US" sz="2400" dirty="0"/>
              <a:t> a Rede de </a:t>
            </a:r>
            <a:r>
              <a:rPr lang="en-US" sz="2400" dirty="0" err="1"/>
              <a:t>Proteção</a:t>
            </a:r>
            <a:r>
              <a:rPr lang="en-US" sz="2400" dirty="0"/>
              <a:t> de </a:t>
            </a:r>
            <a:r>
              <a:rPr lang="en-US" sz="2400" dirty="0" err="1"/>
              <a:t>Crianças</a:t>
            </a:r>
            <a:r>
              <a:rPr lang="en-US" sz="2400" dirty="0"/>
              <a:t> e </a:t>
            </a:r>
            <a:r>
              <a:rPr lang="en-US" sz="2400" dirty="0" err="1"/>
              <a:t>Adolescentes</a:t>
            </a:r>
            <a:r>
              <a:rPr lang="en-US" sz="2400" dirty="0"/>
              <a:t> – (156 </a:t>
            </a:r>
            <a:r>
              <a:rPr lang="en-US" sz="2400" dirty="0" err="1"/>
              <a:t>participantes</a:t>
            </a:r>
            <a:r>
              <a:rPr lang="en-US" sz="2400" dirty="0"/>
              <a:t> da </a:t>
            </a:r>
            <a:r>
              <a:rPr lang="en-US" sz="2400" dirty="0" err="1"/>
              <a:t>rede</a:t>
            </a:r>
            <a:r>
              <a:rPr lang="en-US" sz="2400" dirty="0"/>
              <a:t> de </a:t>
            </a:r>
            <a:r>
              <a:rPr lang="en-US" sz="2400" dirty="0" err="1"/>
              <a:t>proteção</a:t>
            </a:r>
            <a:r>
              <a:rPr lang="en-US" sz="2400" dirty="0"/>
              <a:t> do Estado de Roraima), </a:t>
            </a:r>
            <a:r>
              <a:rPr lang="en-US" sz="2400" dirty="0" err="1"/>
              <a:t>Formação</a:t>
            </a:r>
            <a:r>
              <a:rPr lang="en-US" sz="2400" dirty="0"/>
              <a:t> do </a:t>
            </a:r>
            <a:r>
              <a:rPr lang="en-US" sz="2400" dirty="0" err="1"/>
              <a:t>Monitores</a:t>
            </a:r>
            <a:r>
              <a:rPr lang="en-US" sz="2400" dirty="0"/>
              <a:t> dos </a:t>
            </a:r>
            <a:r>
              <a:rPr lang="en-US" sz="2400" dirty="0" err="1"/>
              <a:t>Espaços</a:t>
            </a:r>
            <a:r>
              <a:rPr lang="en-US" sz="2400" dirty="0"/>
              <a:t> </a:t>
            </a:r>
            <a:r>
              <a:rPr lang="en-US" sz="2400" dirty="0" err="1"/>
              <a:t>Amigáveis</a:t>
            </a:r>
            <a:r>
              <a:rPr lang="en-US" sz="2400" dirty="0"/>
              <a:t>  (33 </a:t>
            </a:r>
            <a:r>
              <a:rPr lang="en-US" sz="2400" dirty="0" err="1"/>
              <a:t>participantes</a:t>
            </a:r>
            <a:r>
              <a:rPr lang="en-US" sz="2400" dirty="0"/>
              <a:t>), </a:t>
            </a:r>
            <a:r>
              <a:rPr lang="en-US" sz="2400" dirty="0" err="1"/>
              <a:t>Formação</a:t>
            </a:r>
            <a:r>
              <a:rPr lang="en-US" sz="2400" dirty="0"/>
              <a:t> de </a:t>
            </a:r>
            <a:r>
              <a:rPr lang="en-US" sz="2400" dirty="0" err="1"/>
              <a:t>Líderes</a:t>
            </a:r>
            <a:r>
              <a:rPr lang="en-US" sz="2400" dirty="0"/>
              <a:t> </a:t>
            </a:r>
            <a:r>
              <a:rPr lang="en-US" sz="2400" dirty="0" err="1"/>
              <a:t>em</a:t>
            </a:r>
            <a:r>
              <a:rPr lang="en-US" sz="2400" dirty="0"/>
              <a:t> </a:t>
            </a:r>
            <a:r>
              <a:rPr lang="en-US" sz="2400" dirty="0" err="1"/>
              <a:t>Higiene</a:t>
            </a:r>
            <a:r>
              <a:rPr lang="en-US" sz="2400" dirty="0"/>
              <a:t>, </a:t>
            </a:r>
            <a:r>
              <a:rPr lang="en-US" sz="2400" dirty="0" err="1"/>
              <a:t>Saneamento</a:t>
            </a:r>
            <a:r>
              <a:rPr lang="en-US" sz="2400" dirty="0"/>
              <a:t>, Gestão de </a:t>
            </a:r>
            <a:r>
              <a:rPr lang="en-US" sz="2400" dirty="0" err="1"/>
              <a:t>Águas</a:t>
            </a:r>
            <a:r>
              <a:rPr lang="en-US" sz="2400" dirty="0"/>
              <a:t> e </a:t>
            </a:r>
            <a:r>
              <a:rPr lang="en-US" sz="2400" dirty="0" err="1"/>
              <a:t>Resíduos</a:t>
            </a:r>
            <a:r>
              <a:rPr lang="en-US" sz="2400" dirty="0"/>
              <a:t> </a:t>
            </a:r>
            <a:r>
              <a:rPr lang="en-US" sz="2400" dirty="0" err="1"/>
              <a:t>Sólidos</a:t>
            </a:r>
            <a:r>
              <a:rPr lang="en-US" sz="2400" dirty="0"/>
              <a:t> (70 </a:t>
            </a:r>
            <a:r>
              <a:rPr lang="en-US" sz="2400" dirty="0" err="1"/>
              <a:t>participantes</a:t>
            </a:r>
            <a:r>
              <a:rPr lang="en-US" sz="2400" dirty="0"/>
              <a:t>), </a:t>
            </a:r>
            <a:r>
              <a:rPr lang="en-US" sz="2400" dirty="0" err="1"/>
              <a:t>Atenção</a:t>
            </a:r>
            <a:r>
              <a:rPr lang="en-US" sz="2400" dirty="0"/>
              <a:t> </a:t>
            </a:r>
            <a:r>
              <a:rPr lang="en-US" sz="2400" dirty="0" err="1"/>
              <a:t>Integrada</a:t>
            </a:r>
            <a:r>
              <a:rPr lang="en-US" sz="2400" dirty="0"/>
              <a:t> </a:t>
            </a:r>
            <a:r>
              <a:rPr lang="en-US" sz="2400" dirty="0" err="1"/>
              <a:t>às</a:t>
            </a:r>
            <a:r>
              <a:rPr lang="en-US" sz="2400" dirty="0"/>
              <a:t> </a:t>
            </a:r>
            <a:r>
              <a:rPr lang="en-US" sz="2400" dirty="0" err="1"/>
              <a:t>Doenças</a:t>
            </a:r>
            <a:r>
              <a:rPr lang="en-US" sz="2400" dirty="0"/>
              <a:t> </a:t>
            </a:r>
            <a:r>
              <a:rPr lang="en-US" sz="2400" dirty="0" err="1"/>
              <a:t>Prevalentes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Infância</a:t>
            </a:r>
            <a:r>
              <a:rPr lang="en-US" sz="2400" dirty="0"/>
              <a:t> (AIDPI) (35 </a:t>
            </a:r>
            <a:r>
              <a:rPr lang="en-US" sz="2400" dirty="0" err="1"/>
              <a:t>professionais</a:t>
            </a:r>
            <a:r>
              <a:rPr lang="en-US" sz="2400" dirty="0"/>
              <a:t> de </a:t>
            </a:r>
            <a:r>
              <a:rPr lang="en-US" sz="2400" dirty="0" err="1"/>
              <a:t>gestão</a:t>
            </a:r>
            <a:r>
              <a:rPr lang="en-US" sz="2400" dirty="0"/>
              <a:t> de </a:t>
            </a:r>
            <a:r>
              <a:rPr lang="en-US" sz="2400" dirty="0" err="1"/>
              <a:t>saúde</a:t>
            </a:r>
            <a:r>
              <a:rPr lang="en-US" sz="2400" dirty="0"/>
              <a:t>), </a:t>
            </a:r>
            <a:r>
              <a:rPr lang="en-US" sz="2400" dirty="0" err="1"/>
              <a:t>acolhimento</a:t>
            </a:r>
            <a:r>
              <a:rPr lang="en-US" sz="2400" dirty="0"/>
              <a:t> das </a:t>
            </a:r>
            <a:r>
              <a:rPr lang="en-US" sz="2400" dirty="0" err="1"/>
              <a:t>crianças</a:t>
            </a:r>
            <a:r>
              <a:rPr lang="en-US" sz="2400" dirty="0"/>
              <a:t> e </a:t>
            </a:r>
            <a:r>
              <a:rPr lang="en-US" sz="2400" dirty="0" err="1"/>
              <a:t>adolescentes</a:t>
            </a:r>
            <a:r>
              <a:rPr lang="en-US" sz="2400" dirty="0"/>
              <a:t> (22 </a:t>
            </a:r>
            <a:r>
              <a:rPr lang="en-US" sz="2400" dirty="0" err="1"/>
              <a:t>pessoas</a:t>
            </a:r>
            <a:r>
              <a:rPr lang="en-US" sz="2400" dirty="0"/>
              <a:t> de UNFPA, ACNUR, OIM, AVSI, </a:t>
            </a:r>
            <a:r>
              <a:rPr lang="en-US" sz="2400" dirty="0" err="1"/>
              <a:t>Ministério</a:t>
            </a:r>
            <a:r>
              <a:rPr lang="en-US" sz="2400" dirty="0"/>
              <a:t> da </a:t>
            </a:r>
            <a:r>
              <a:rPr lang="en-US" sz="2400" dirty="0" err="1"/>
              <a:t>Saúde</a:t>
            </a:r>
            <a:r>
              <a:rPr lang="en-US" sz="2400" dirty="0"/>
              <a:t>, </a:t>
            </a:r>
            <a:r>
              <a:rPr lang="en-US" sz="2400" dirty="0" err="1"/>
              <a:t>Polícia</a:t>
            </a:r>
            <a:r>
              <a:rPr lang="en-US" sz="2400" dirty="0"/>
              <a:t> </a:t>
            </a:r>
            <a:r>
              <a:rPr lang="en-US" sz="2400" dirty="0" err="1"/>
              <a:t>rodoviaria</a:t>
            </a:r>
            <a:r>
              <a:rPr lang="en-US" sz="2400" dirty="0"/>
              <a:t> e </a:t>
            </a:r>
            <a:r>
              <a:rPr lang="en-US" sz="2400" dirty="0" err="1"/>
              <a:t>conselho</a:t>
            </a:r>
            <a:r>
              <a:rPr lang="en-US" sz="2400" dirty="0"/>
              <a:t> tutelar).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/>
              <a:t>Avaliação</a:t>
            </a:r>
            <a:r>
              <a:rPr lang="en-US" sz="2400" b="1" dirty="0"/>
              <a:t> </a:t>
            </a:r>
            <a:r>
              <a:rPr lang="en-US" sz="2400" b="1" dirty="0" err="1"/>
              <a:t>Nutricional</a:t>
            </a:r>
            <a:r>
              <a:rPr lang="en-US" sz="2400" b="1" dirty="0"/>
              <a:t> de 279 </a:t>
            </a:r>
            <a:r>
              <a:rPr lang="en-US" sz="2400" b="1" dirty="0" err="1"/>
              <a:t>criancas</a:t>
            </a:r>
            <a:r>
              <a:rPr lang="en-US" sz="2400" b="1" dirty="0"/>
              <a:t> e </a:t>
            </a:r>
            <a:r>
              <a:rPr lang="en-US" sz="2400" b="1" dirty="0" err="1"/>
              <a:t>entrega</a:t>
            </a:r>
            <a:r>
              <a:rPr lang="en-US" sz="2400" b="1" dirty="0"/>
              <a:t> de kits </a:t>
            </a:r>
            <a:r>
              <a:rPr lang="en-US" sz="2400" b="1" dirty="0" err="1"/>
              <a:t>antropométricos</a:t>
            </a:r>
            <a:r>
              <a:rPr lang="en-US" sz="2400" dirty="0"/>
              <a:t> </a:t>
            </a:r>
            <a:r>
              <a:rPr lang="en-US" sz="2400" dirty="0" err="1"/>
              <a:t>nos</a:t>
            </a:r>
            <a:r>
              <a:rPr lang="en-US" sz="2400" dirty="0"/>
              <a:t> </a:t>
            </a:r>
            <a:r>
              <a:rPr lang="en-US" sz="2400" dirty="0" err="1"/>
              <a:t>abrigos</a:t>
            </a:r>
            <a:r>
              <a:rPr lang="en-US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err="1"/>
              <a:t>Promoção</a:t>
            </a:r>
            <a:r>
              <a:rPr lang="en-US" sz="2400" b="1" dirty="0"/>
              <a:t> de </a:t>
            </a:r>
            <a:r>
              <a:rPr lang="en-US" sz="2400" b="1" dirty="0" err="1"/>
              <a:t>hábitos</a:t>
            </a:r>
            <a:r>
              <a:rPr lang="en-US" sz="2400" b="1" dirty="0"/>
              <a:t> </a:t>
            </a:r>
            <a:r>
              <a:rPr lang="en-US" sz="2400" b="1" dirty="0" err="1"/>
              <a:t>saudáveis</a:t>
            </a:r>
            <a:r>
              <a:rPr lang="en-US" sz="2400" b="1" dirty="0"/>
              <a:t> de </a:t>
            </a:r>
            <a:r>
              <a:rPr lang="en-US" sz="2400" b="1" dirty="0" err="1"/>
              <a:t>higiene</a:t>
            </a:r>
            <a:r>
              <a:rPr lang="en-US" sz="2400" dirty="0"/>
              <a:t>, </a:t>
            </a:r>
            <a:r>
              <a:rPr lang="en-US" sz="2400" dirty="0" err="1"/>
              <a:t>uso</a:t>
            </a:r>
            <a:r>
              <a:rPr lang="en-US" sz="2400" dirty="0"/>
              <a:t> </a:t>
            </a:r>
            <a:r>
              <a:rPr lang="en-US" sz="2400" dirty="0" err="1"/>
              <a:t>adequado</a:t>
            </a:r>
            <a:r>
              <a:rPr lang="en-US" sz="2400" dirty="0"/>
              <a:t> da </a:t>
            </a:r>
            <a:r>
              <a:rPr lang="en-US" sz="2400" dirty="0" err="1"/>
              <a:t>água</a:t>
            </a:r>
            <a:r>
              <a:rPr lang="en-US" sz="2400" dirty="0"/>
              <a:t>, </a:t>
            </a:r>
            <a:r>
              <a:rPr lang="en-US" sz="2400" dirty="0" err="1"/>
              <a:t>além</a:t>
            </a:r>
            <a:r>
              <a:rPr lang="en-US" sz="2400" dirty="0"/>
              <a:t> de </a:t>
            </a:r>
            <a:r>
              <a:rPr lang="en-US" sz="2400" dirty="0" err="1"/>
              <a:t>gestão</a:t>
            </a:r>
            <a:r>
              <a:rPr lang="en-US" sz="2400" dirty="0"/>
              <a:t> de </a:t>
            </a:r>
            <a:r>
              <a:rPr lang="en-US" sz="2400" dirty="0" err="1"/>
              <a:t>água</a:t>
            </a:r>
            <a:r>
              <a:rPr lang="en-US" sz="2400" dirty="0"/>
              <a:t> e </a:t>
            </a:r>
            <a:r>
              <a:rPr lang="en-US" sz="2400" dirty="0" err="1"/>
              <a:t>saneamento</a:t>
            </a:r>
            <a:r>
              <a:rPr lang="en-US" sz="2400" dirty="0"/>
              <a:t> </a:t>
            </a:r>
            <a:r>
              <a:rPr lang="en-US" sz="2400" dirty="0" err="1"/>
              <a:t>nos</a:t>
            </a:r>
            <a:r>
              <a:rPr lang="en-US" sz="2400" dirty="0"/>
              <a:t> </a:t>
            </a:r>
            <a:r>
              <a:rPr lang="en-US" sz="2400" dirty="0" err="1"/>
              <a:t>abrigos</a:t>
            </a:r>
            <a:r>
              <a:rPr lang="en-US" sz="2400" dirty="0"/>
              <a:t>.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Realização</a:t>
            </a:r>
            <a:r>
              <a:rPr lang="en-US" sz="2400" dirty="0"/>
              <a:t> de </a:t>
            </a:r>
            <a:r>
              <a:rPr lang="en-US" sz="2400" b="1" dirty="0" err="1"/>
              <a:t>oficinas</a:t>
            </a:r>
            <a:r>
              <a:rPr lang="en-US" sz="2400" b="1" dirty="0"/>
              <a:t> de </a:t>
            </a:r>
            <a:r>
              <a:rPr lang="en-US" sz="2400" b="1" dirty="0" err="1"/>
              <a:t>alimentação</a:t>
            </a:r>
            <a:r>
              <a:rPr lang="en-US" sz="2400" b="1" dirty="0"/>
              <a:t> e </a:t>
            </a:r>
            <a:r>
              <a:rPr lang="en-US" sz="2400" b="1" dirty="0" err="1"/>
              <a:t>nutrição</a:t>
            </a:r>
            <a:r>
              <a:rPr lang="en-US" sz="2400" b="1" dirty="0"/>
              <a:t> </a:t>
            </a:r>
            <a:r>
              <a:rPr lang="en-US" sz="2400" dirty="0"/>
              <a:t>e </a:t>
            </a:r>
            <a:r>
              <a:rPr lang="en-US" sz="2400" b="1" dirty="0" err="1"/>
              <a:t>capacitação</a:t>
            </a:r>
            <a:r>
              <a:rPr lang="en-US" sz="2400" dirty="0"/>
              <a:t> dos </a:t>
            </a:r>
            <a:r>
              <a:rPr lang="en-US" sz="2400" dirty="0" err="1"/>
              <a:t>profissionais</a:t>
            </a:r>
            <a:r>
              <a:rPr lang="en-US" sz="2400" dirty="0"/>
              <a:t> com base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Atenção</a:t>
            </a:r>
            <a:r>
              <a:rPr lang="en-US" sz="2400" dirty="0"/>
              <a:t> </a:t>
            </a:r>
            <a:r>
              <a:rPr lang="en-US" sz="2400" dirty="0" err="1"/>
              <a:t>Integrada</a:t>
            </a:r>
            <a:r>
              <a:rPr lang="en-US" sz="2400" dirty="0"/>
              <a:t> </a:t>
            </a:r>
            <a:r>
              <a:rPr lang="en-US" sz="2400" dirty="0" err="1"/>
              <a:t>às</a:t>
            </a:r>
            <a:r>
              <a:rPr lang="en-US" sz="2400" dirty="0"/>
              <a:t> </a:t>
            </a:r>
            <a:r>
              <a:rPr lang="en-US" sz="2400" dirty="0" err="1"/>
              <a:t>Doenças</a:t>
            </a:r>
            <a:r>
              <a:rPr lang="en-US" sz="2400" dirty="0"/>
              <a:t> </a:t>
            </a:r>
            <a:r>
              <a:rPr lang="en-US" sz="2400" dirty="0" err="1"/>
              <a:t>Prevalentes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Infância</a:t>
            </a:r>
            <a:r>
              <a:rPr lang="en-US" sz="2400" dirty="0"/>
              <a:t> (AIDPI) e </a:t>
            </a:r>
            <a:r>
              <a:rPr lang="en-US" sz="2400" dirty="0" err="1"/>
              <a:t>abertura</a:t>
            </a:r>
            <a:r>
              <a:rPr lang="en-US" sz="2400" dirty="0"/>
              <a:t> de </a:t>
            </a:r>
            <a:r>
              <a:rPr lang="en-US" sz="2400" b="1" dirty="0"/>
              <a:t>6 </a:t>
            </a:r>
            <a:r>
              <a:rPr lang="en-US" sz="2400" b="1" dirty="0" err="1"/>
              <a:t>cantinhos</a:t>
            </a:r>
            <a:r>
              <a:rPr lang="en-US" sz="2400" b="1" dirty="0"/>
              <a:t> de </a:t>
            </a:r>
            <a:r>
              <a:rPr lang="en-US" sz="2400" b="1" dirty="0" err="1"/>
              <a:t>amamentação</a:t>
            </a:r>
            <a:r>
              <a:rPr lang="en-US" sz="2400" dirty="0"/>
              <a:t>.                                            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6992" y="5750318"/>
            <a:ext cx="1691418" cy="104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499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-33866" y="0"/>
            <a:ext cx="12225866" cy="1143000"/>
          </a:xfrm>
          <a:prstGeom prst="rect">
            <a:avLst/>
          </a:prstGeom>
          <a:solidFill>
            <a:srgbClr val="00B0F0">
              <a:alpha val="70000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pt-BR" sz="4800" dirty="0"/>
              <a:t> 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UNICEF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Brasil</a:t>
            </a:r>
            <a:endParaRPr lang="en-US" sz="4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700" y="1282324"/>
            <a:ext cx="1130797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pt-BR" sz="3200" dirty="0"/>
          </a:p>
          <a:p>
            <a:pPr fontAlgn="base"/>
            <a:endParaRPr lang="pt-BR" sz="3200" dirty="0"/>
          </a:p>
          <a:p>
            <a:pPr fontAlgn="base"/>
            <a:endParaRPr lang="pt-BR" sz="3200" dirty="0"/>
          </a:p>
          <a:p>
            <a:pPr algn="ctr" fontAlgn="base"/>
            <a:r>
              <a:rPr lang="pt-BR" sz="4400" dirty="0"/>
              <a:t>Muito obrigada</a:t>
            </a:r>
          </a:p>
          <a:p>
            <a:pPr fontAlgn="base"/>
            <a:endParaRPr lang="pt-BR" sz="3200" dirty="0"/>
          </a:p>
          <a:p>
            <a:pPr fontAlgn="base"/>
            <a:endParaRPr lang="pt-BR" sz="3200" dirty="0"/>
          </a:p>
          <a:p>
            <a:pPr fontAlgn="base"/>
            <a:endParaRPr lang="pt-BR" sz="3200" dirty="0"/>
          </a:p>
          <a:p>
            <a:pPr fontAlgn="base"/>
            <a:endParaRPr lang="pt-BR" sz="3200" dirty="0"/>
          </a:p>
          <a:p>
            <a:pPr fontAlgn="base"/>
            <a:endParaRPr lang="pt-BR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6992" y="5750318"/>
            <a:ext cx="1691418" cy="104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61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-33866" y="0"/>
            <a:ext cx="12225866" cy="1143000"/>
          </a:xfrm>
          <a:prstGeom prst="rect">
            <a:avLst/>
          </a:prstGeom>
          <a:solidFill>
            <a:srgbClr val="00B0F0">
              <a:alpha val="70000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pt-BR" sz="4800" dirty="0"/>
              <a:t> 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Crianças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e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Adolescentes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Migrantes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Definições</a:t>
            </a:r>
            <a:endParaRPr lang="en-US" sz="4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8432" y="5805182"/>
            <a:ext cx="1691418" cy="104120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061308"/>
            <a:ext cx="12192000" cy="5640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err="1"/>
              <a:t>Criança</a:t>
            </a:r>
            <a:r>
              <a:rPr lang="en-US" sz="2600" b="1" dirty="0"/>
              <a:t> /</a:t>
            </a:r>
            <a:r>
              <a:rPr lang="en-US" sz="2600" b="1" dirty="0" err="1"/>
              <a:t>adolescente</a:t>
            </a:r>
            <a:r>
              <a:rPr lang="en-US" sz="2600" b="1" dirty="0"/>
              <a:t> </a:t>
            </a:r>
            <a:r>
              <a:rPr lang="en-US" sz="2600" b="1" dirty="0" err="1"/>
              <a:t>migrante</a:t>
            </a:r>
            <a:r>
              <a:rPr lang="en-US" sz="2600" b="1" dirty="0"/>
              <a:t> </a:t>
            </a:r>
            <a:r>
              <a:rPr lang="en-US" sz="2600" b="1" dirty="0" err="1"/>
              <a:t>não</a:t>
            </a:r>
            <a:r>
              <a:rPr lang="en-US" sz="2600" b="1" dirty="0"/>
              <a:t> </a:t>
            </a:r>
            <a:r>
              <a:rPr lang="en-US" sz="2600" b="1" dirty="0" err="1"/>
              <a:t>acompanhada</a:t>
            </a:r>
            <a:r>
              <a:rPr lang="en-US" sz="2600" b="1" dirty="0"/>
              <a:t>: </a:t>
            </a:r>
            <a:r>
              <a:rPr lang="en-US" sz="2600" dirty="0" err="1"/>
              <a:t>pessoa</a:t>
            </a:r>
            <a:r>
              <a:rPr lang="en-US" sz="2600" dirty="0"/>
              <a:t> com </a:t>
            </a:r>
            <a:r>
              <a:rPr lang="en-US" sz="2600" dirty="0" err="1"/>
              <a:t>menos</a:t>
            </a:r>
            <a:r>
              <a:rPr lang="en-US" sz="2600" dirty="0"/>
              <a:t> de 18 </a:t>
            </a:r>
            <a:r>
              <a:rPr lang="en-US" sz="2600" dirty="0" err="1"/>
              <a:t>anos</a:t>
            </a:r>
            <a:r>
              <a:rPr lang="en-US" sz="2600" dirty="0"/>
              <a:t> de </a:t>
            </a:r>
            <a:r>
              <a:rPr lang="en-US" sz="2600" dirty="0" err="1"/>
              <a:t>idade</a:t>
            </a:r>
            <a:r>
              <a:rPr lang="en-US" sz="2600" dirty="0"/>
              <a:t> que </a:t>
            </a:r>
            <a:r>
              <a:rPr lang="en-US" sz="2600" dirty="0" err="1"/>
              <a:t>não</a:t>
            </a:r>
            <a:r>
              <a:rPr lang="en-US" sz="2600" dirty="0"/>
              <a:t> </a:t>
            </a:r>
            <a:r>
              <a:rPr lang="en-US" sz="2600" dirty="0" err="1"/>
              <a:t>viaje</a:t>
            </a:r>
            <a:r>
              <a:rPr lang="en-US" sz="2600" dirty="0"/>
              <a:t> </a:t>
            </a:r>
            <a:r>
              <a:rPr lang="en-US" sz="2600" dirty="0" err="1"/>
              <a:t>acompanhada</a:t>
            </a:r>
            <a:r>
              <a:rPr lang="en-US" sz="2600" dirty="0"/>
              <a:t> </a:t>
            </a:r>
            <a:r>
              <a:rPr lang="en-US" sz="2600" dirty="0" err="1"/>
              <a:t>por</a:t>
            </a:r>
            <a:r>
              <a:rPr lang="en-US" sz="2600" dirty="0"/>
              <a:t> um dos </a:t>
            </a:r>
            <a:r>
              <a:rPr lang="en-US" sz="2600" dirty="0" err="1"/>
              <a:t>pais</a:t>
            </a:r>
            <a:r>
              <a:rPr lang="en-US" sz="2600" dirty="0"/>
              <a:t>, tutor </a:t>
            </a:r>
            <a:r>
              <a:rPr lang="en-US" sz="2600" dirty="0" err="1"/>
              <a:t>ou</a:t>
            </a:r>
            <a:r>
              <a:rPr lang="en-US" sz="2600" dirty="0"/>
              <a:t> </a:t>
            </a:r>
            <a:r>
              <a:rPr lang="en-US" sz="2600" dirty="0" err="1"/>
              <a:t>qualquer</a:t>
            </a:r>
            <a:r>
              <a:rPr lang="en-US" sz="2600" dirty="0"/>
              <a:t> outro </a:t>
            </a:r>
            <a:r>
              <a:rPr lang="en-US" sz="2600" dirty="0" err="1"/>
              <a:t>adulto</a:t>
            </a:r>
            <a:r>
              <a:rPr lang="en-US" sz="2600" dirty="0"/>
              <a:t> que, </a:t>
            </a:r>
            <a:r>
              <a:rPr lang="en-US" sz="2600" dirty="0" err="1"/>
              <a:t>por</a:t>
            </a:r>
            <a:r>
              <a:rPr lang="en-US" sz="2600" dirty="0"/>
              <a:t> lei </a:t>
            </a:r>
            <a:r>
              <a:rPr lang="en-US" sz="2600" dirty="0" err="1"/>
              <a:t>ou</a:t>
            </a:r>
            <a:r>
              <a:rPr lang="en-US" sz="2600" dirty="0"/>
              <a:t> costume, </a:t>
            </a:r>
            <a:r>
              <a:rPr lang="en-US" sz="2600" dirty="0" err="1"/>
              <a:t>seja</a:t>
            </a:r>
            <a:r>
              <a:rPr lang="en-US" sz="2600" dirty="0"/>
              <a:t> </a:t>
            </a:r>
            <a:r>
              <a:rPr lang="en-US" sz="2600" dirty="0" err="1"/>
              <a:t>responsável</a:t>
            </a:r>
            <a:r>
              <a:rPr lang="en-US" sz="2600" dirty="0"/>
              <a:t> </a:t>
            </a:r>
            <a:r>
              <a:rPr lang="en-US" sz="2600" dirty="0" err="1"/>
              <a:t>por</a:t>
            </a:r>
            <a:r>
              <a:rPr lang="en-US" sz="2600" dirty="0"/>
              <a:t> </a:t>
            </a:r>
            <a:r>
              <a:rPr lang="en-US" sz="2600" dirty="0" err="1"/>
              <a:t>ela</a:t>
            </a:r>
            <a:r>
              <a:rPr lang="en-US" sz="2600" dirty="0"/>
              <a:t>. </a:t>
            </a:r>
            <a:r>
              <a:rPr lang="en-US" sz="2600" dirty="0" err="1"/>
              <a:t>Essas</a:t>
            </a:r>
            <a:r>
              <a:rPr lang="en-US" sz="2600" dirty="0"/>
              <a:t> </a:t>
            </a:r>
            <a:r>
              <a:rPr lang="en-US" sz="2600" dirty="0" err="1"/>
              <a:t>crianças</a:t>
            </a:r>
            <a:r>
              <a:rPr lang="en-US" sz="2600" dirty="0"/>
              <a:t> </a:t>
            </a:r>
            <a:r>
              <a:rPr lang="en-US" sz="2600" dirty="0" err="1"/>
              <a:t>desacompanhadas</a:t>
            </a:r>
            <a:r>
              <a:rPr lang="en-US" sz="2600" dirty="0"/>
              <a:t> </a:t>
            </a:r>
            <a:r>
              <a:rPr lang="en-US" sz="2600" dirty="0" err="1"/>
              <a:t>representam</a:t>
            </a:r>
            <a:r>
              <a:rPr lang="en-US" sz="2600" dirty="0"/>
              <a:t> </a:t>
            </a:r>
            <a:r>
              <a:rPr lang="en-US" sz="2600" dirty="0" err="1"/>
              <a:t>situações</a:t>
            </a:r>
            <a:r>
              <a:rPr lang="en-US" sz="2600" dirty="0"/>
              <a:t> </a:t>
            </a:r>
            <a:r>
              <a:rPr lang="en-US" sz="2600" dirty="0" err="1"/>
              <a:t>especiais</a:t>
            </a:r>
            <a:r>
              <a:rPr lang="en-US" sz="2600" dirty="0"/>
              <a:t> para </a:t>
            </a:r>
            <a:r>
              <a:rPr lang="en-US" sz="2600" dirty="0" err="1"/>
              <a:t>os</a:t>
            </a:r>
            <a:r>
              <a:rPr lang="en-US" sz="2600" dirty="0"/>
              <a:t> </a:t>
            </a:r>
            <a:r>
              <a:rPr lang="en-US" sz="2600" dirty="0" err="1"/>
              <a:t>funcionários</a:t>
            </a:r>
            <a:r>
              <a:rPr lang="en-US" sz="2600" dirty="0"/>
              <a:t> da </a:t>
            </a:r>
            <a:r>
              <a:rPr lang="en-US" sz="2600" dirty="0" err="1"/>
              <a:t>migração</a:t>
            </a:r>
            <a:r>
              <a:rPr lang="en-US" sz="2600" dirty="0"/>
              <a:t>, </a:t>
            </a:r>
            <a:r>
              <a:rPr lang="en-US" sz="2600" dirty="0" err="1"/>
              <a:t>uma</a:t>
            </a:r>
            <a:r>
              <a:rPr lang="en-US" sz="2600" dirty="0"/>
              <a:t> </a:t>
            </a:r>
            <a:r>
              <a:rPr lang="en-US" sz="2600" dirty="0" err="1"/>
              <a:t>vez</a:t>
            </a:r>
            <a:r>
              <a:rPr lang="en-US" sz="2600" dirty="0"/>
              <a:t> que as </a:t>
            </a:r>
            <a:r>
              <a:rPr lang="en-US" sz="2600" dirty="0" err="1"/>
              <a:t>regras</a:t>
            </a:r>
            <a:r>
              <a:rPr lang="en-US" sz="2600" dirty="0"/>
              <a:t> </a:t>
            </a:r>
            <a:r>
              <a:rPr lang="en-US" sz="2600" dirty="0" err="1"/>
              <a:t>sobre</a:t>
            </a:r>
            <a:r>
              <a:rPr lang="en-US" sz="2600" dirty="0"/>
              <a:t> </a:t>
            </a:r>
            <a:r>
              <a:rPr lang="en-US" sz="2600" dirty="0" err="1"/>
              <a:t>prisões</a:t>
            </a:r>
            <a:r>
              <a:rPr lang="en-US" sz="2600" dirty="0"/>
              <a:t> e </a:t>
            </a:r>
            <a:r>
              <a:rPr lang="en-US" sz="2600" dirty="0" err="1"/>
              <a:t>outras</a:t>
            </a:r>
            <a:r>
              <a:rPr lang="en-US" sz="2600" dirty="0"/>
              <a:t> </a:t>
            </a:r>
            <a:r>
              <a:rPr lang="en-US" sz="2600" dirty="0" err="1"/>
              <a:t>práticas</a:t>
            </a:r>
            <a:r>
              <a:rPr lang="en-US" sz="2600" dirty="0"/>
              <a:t> </a:t>
            </a:r>
            <a:r>
              <a:rPr lang="en-US" sz="2600" dirty="0" err="1"/>
              <a:t>utilizadas</a:t>
            </a:r>
            <a:r>
              <a:rPr lang="en-US" sz="2600" dirty="0"/>
              <a:t> para </a:t>
            </a:r>
            <a:r>
              <a:rPr lang="en-US" sz="2600" dirty="0" err="1"/>
              <a:t>estrangeiros</a:t>
            </a:r>
            <a:r>
              <a:rPr lang="en-US" sz="2600" dirty="0"/>
              <a:t> </a:t>
            </a:r>
            <a:r>
              <a:rPr lang="en-US" sz="2600" dirty="0" err="1"/>
              <a:t>adultos</a:t>
            </a:r>
            <a:r>
              <a:rPr lang="en-US" sz="2600" dirty="0"/>
              <a:t> </a:t>
            </a:r>
            <a:r>
              <a:rPr lang="en-US" sz="2600" dirty="0" err="1"/>
              <a:t>não</a:t>
            </a:r>
            <a:r>
              <a:rPr lang="en-US" sz="2600" dirty="0"/>
              <a:t> </a:t>
            </a:r>
            <a:r>
              <a:rPr lang="en-US" sz="2600" dirty="0" err="1"/>
              <a:t>são</a:t>
            </a:r>
            <a:r>
              <a:rPr lang="en-US" sz="2600" dirty="0"/>
              <a:t> </a:t>
            </a:r>
            <a:r>
              <a:rPr lang="en-US" sz="2600" dirty="0" err="1"/>
              <a:t>apropriadas</a:t>
            </a:r>
            <a:r>
              <a:rPr lang="en-US" sz="2600" dirty="0"/>
              <a:t> para </a:t>
            </a:r>
            <a:r>
              <a:rPr lang="en-US" sz="2600" dirty="0" err="1"/>
              <a:t>menores</a:t>
            </a:r>
            <a:r>
              <a:rPr lang="en-US" sz="2600" b="1" dirty="0"/>
              <a:t>.</a:t>
            </a:r>
          </a:p>
          <a:p>
            <a:endParaRPr lang="en-US" sz="1050" b="1" dirty="0"/>
          </a:p>
          <a:p>
            <a:r>
              <a:rPr lang="en-US" sz="2600" b="1" dirty="0" err="1"/>
              <a:t>Refugiados</a:t>
            </a:r>
            <a:r>
              <a:rPr lang="en-US" sz="2600" b="1" dirty="0"/>
              <a:t>: </a:t>
            </a:r>
            <a:r>
              <a:rPr lang="en-US" sz="2600" dirty="0"/>
              <a:t>De </a:t>
            </a:r>
            <a:r>
              <a:rPr lang="en-US" sz="2600" dirty="0" err="1"/>
              <a:t>acordo</a:t>
            </a:r>
            <a:r>
              <a:rPr lang="en-US" sz="2600" dirty="0"/>
              <a:t> com a </a:t>
            </a:r>
            <a:r>
              <a:rPr lang="en-US" sz="2600" dirty="0" err="1"/>
              <a:t>Convenção</a:t>
            </a:r>
            <a:r>
              <a:rPr lang="en-US" sz="2600" dirty="0"/>
              <a:t> de </a:t>
            </a:r>
            <a:r>
              <a:rPr lang="en-US" sz="2600" dirty="0" err="1"/>
              <a:t>Genebra</a:t>
            </a:r>
            <a:r>
              <a:rPr lang="en-US" sz="2600" dirty="0"/>
              <a:t> </a:t>
            </a:r>
            <a:r>
              <a:rPr lang="en-US" sz="2600" dirty="0" err="1"/>
              <a:t>relativa</a:t>
            </a:r>
            <a:r>
              <a:rPr lang="en-US" sz="2600" dirty="0"/>
              <a:t> </a:t>
            </a:r>
            <a:r>
              <a:rPr lang="en-US" sz="2600" dirty="0" err="1"/>
              <a:t>ao</a:t>
            </a:r>
            <a:r>
              <a:rPr lang="en-US" sz="2600" dirty="0"/>
              <a:t> </a:t>
            </a:r>
            <a:r>
              <a:rPr lang="en-US" sz="2600" dirty="0" err="1"/>
              <a:t>Estatuto</a:t>
            </a:r>
            <a:r>
              <a:rPr lang="en-US" sz="2600" dirty="0"/>
              <a:t> dos </a:t>
            </a:r>
            <a:r>
              <a:rPr lang="en-US" sz="2600" dirty="0" err="1"/>
              <a:t>Refugiados</a:t>
            </a:r>
            <a:r>
              <a:rPr lang="en-US" sz="2600" dirty="0"/>
              <a:t>, um </a:t>
            </a:r>
            <a:r>
              <a:rPr lang="en-US" sz="2600" dirty="0" err="1"/>
              <a:t>refugiado</a:t>
            </a:r>
            <a:r>
              <a:rPr lang="en-US" sz="2600" dirty="0"/>
              <a:t> </a:t>
            </a:r>
            <a:r>
              <a:rPr lang="en-US" sz="2600" dirty="0" err="1"/>
              <a:t>é</a:t>
            </a:r>
            <a:r>
              <a:rPr lang="en-US" sz="2600" dirty="0"/>
              <a:t> </a:t>
            </a:r>
            <a:r>
              <a:rPr lang="en-US" sz="2600" dirty="0" err="1"/>
              <a:t>uma</a:t>
            </a:r>
            <a:r>
              <a:rPr lang="en-US" sz="2600" dirty="0"/>
              <a:t> </a:t>
            </a:r>
            <a:r>
              <a:rPr lang="en-US" sz="2600" dirty="0" err="1"/>
              <a:t>pessoa</a:t>
            </a:r>
            <a:r>
              <a:rPr lang="en-US" sz="2600" dirty="0"/>
              <a:t> que "</a:t>
            </a:r>
            <a:r>
              <a:rPr lang="en-US" sz="2600" dirty="0" err="1"/>
              <a:t>devido</a:t>
            </a:r>
            <a:r>
              <a:rPr lang="en-US" sz="2600" dirty="0"/>
              <a:t> a </a:t>
            </a:r>
            <a:r>
              <a:rPr lang="en-US" sz="2600" dirty="0" err="1"/>
              <a:t>fundados</a:t>
            </a:r>
            <a:r>
              <a:rPr lang="en-US" sz="2600" dirty="0"/>
              <a:t> </a:t>
            </a:r>
            <a:r>
              <a:rPr lang="en-US" sz="2600" dirty="0" err="1"/>
              <a:t>temores</a:t>
            </a:r>
            <a:r>
              <a:rPr lang="en-US" sz="2600" dirty="0"/>
              <a:t> de </a:t>
            </a:r>
            <a:r>
              <a:rPr lang="en-US" sz="2600" dirty="0" err="1"/>
              <a:t>perseguição</a:t>
            </a:r>
            <a:r>
              <a:rPr lang="en-US" sz="2600" dirty="0"/>
              <a:t> </a:t>
            </a:r>
            <a:r>
              <a:rPr lang="en-US" sz="2600" dirty="0" err="1"/>
              <a:t>por</a:t>
            </a:r>
            <a:r>
              <a:rPr lang="en-US" sz="2600" dirty="0"/>
              <a:t> </a:t>
            </a:r>
            <a:r>
              <a:rPr lang="en-US" sz="2600" dirty="0" err="1"/>
              <a:t>motivos</a:t>
            </a:r>
            <a:r>
              <a:rPr lang="en-US" sz="2600" dirty="0"/>
              <a:t> de </a:t>
            </a:r>
            <a:r>
              <a:rPr lang="en-US" sz="2600" dirty="0" err="1"/>
              <a:t>raça</a:t>
            </a:r>
            <a:r>
              <a:rPr lang="en-US" sz="2600" dirty="0"/>
              <a:t>, </a:t>
            </a:r>
            <a:r>
              <a:rPr lang="en-US" sz="2600" dirty="0" err="1"/>
              <a:t>religião</a:t>
            </a:r>
            <a:r>
              <a:rPr lang="en-US" sz="2600" dirty="0"/>
              <a:t>, </a:t>
            </a:r>
            <a:r>
              <a:rPr lang="en-US" sz="2600" dirty="0" err="1"/>
              <a:t>nacionalidade</a:t>
            </a:r>
            <a:r>
              <a:rPr lang="en-US" sz="2600" dirty="0"/>
              <a:t>, </a:t>
            </a:r>
            <a:r>
              <a:rPr lang="en-US" sz="2600" dirty="0" err="1"/>
              <a:t>pertença</a:t>
            </a:r>
            <a:r>
              <a:rPr lang="en-US" sz="2600" dirty="0"/>
              <a:t> a um </a:t>
            </a:r>
            <a:r>
              <a:rPr lang="en-US" sz="2600" dirty="0" err="1"/>
              <a:t>determinado</a:t>
            </a:r>
            <a:r>
              <a:rPr lang="en-US" sz="2600" dirty="0"/>
              <a:t> </a:t>
            </a:r>
            <a:r>
              <a:rPr lang="en-US" sz="2600" dirty="0" err="1"/>
              <a:t>grupo</a:t>
            </a:r>
            <a:r>
              <a:rPr lang="en-US" sz="2600" dirty="0"/>
              <a:t> social </a:t>
            </a:r>
            <a:r>
              <a:rPr lang="en-US" sz="2600" dirty="0" err="1"/>
              <a:t>ou</a:t>
            </a:r>
            <a:r>
              <a:rPr lang="en-US" sz="2600" dirty="0"/>
              <a:t> </a:t>
            </a:r>
            <a:r>
              <a:rPr lang="en-US" sz="2600" dirty="0" err="1"/>
              <a:t>opinião</a:t>
            </a:r>
            <a:r>
              <a:rPr lang="en-US" sz="2600" dirty="0"/>
              <a:t> </a:t>
            </a:r>
            <a:r>
              <a:rPr lang="en-US" sz="2600" dirty="0" err="1"/>
              <a:t>política</a:t>
            </a:r>
            <a:r>
              <a:rPr lang="en-US" sz="2600" dirty="0"/>
              <a:t>, </a:t>
            </a:r>
            <a:r>
              <a:rPr lang="en-US" sz="2600" dirty="0" err="1"/>
              <a:t>está</a:t>
            </a:r>
            <a:r>
              <a:rPr lang="en-US" sz="2600" dirty="0"/>
              <a:t> fora do </a:t>
            </a:r>
            <a:r>
              <a:rPr lang="en-US" sz="2600" dirty="0" err="1"/>
              <a:t>país</a:t>
            </a:r>
            <a:r>
              <a:rPr lang="en-US" sz="2600" dirty="0"/>
              <a:t> de </a:t>
            </a:r>
            <a:r>
              <a:rPr lang="en-US" sz="2600" dirty="0" err="1"/>
              <a:t>sua</a:t>
            </a:r>
            <a:r>
              <a:rPr lang="en-US" sz="2600" dirty="0"/>
              <a:t> </a:t>
            </a:r>
            <a:r>
              <a:rPr lang="en-US" sz="2600" dirty="0" err="1"/>
              <a:t>nacionalidade</a:t>
            </a:r>
            <a:r>
              <a:rPr lang="en-US" sz="2600" dirty="0"/>
              <a:t> e </a:t>
            </a:r>
            <a:r>
              <a:rPr lang="en-US" sz="2600" dirty="0" err="1"/>
              <a:t>não</a:t>
            </a:r>
            <a:r>
              <a:rPr lang="en-US" sz="2600" dirty="0"/>
              <a:t> </a:t>
            </a:r>
            <a:r>
              <a:rPr lang="en-US" sz="2600" dirty="0" err="1"/>
              <a:t>possa</a:t>
            </a:r>
            <a:r>
              <a:rPr lang="en-US" sz="2600" dirty="0"/>
              <a:t> </a:t>
            </a:r>
            <a:r>
              <a:rPr lang="en-US" sz="2600" dirty="0" err="1"/>
              <a:t>ou</a:t>
            </a:r>
            <a:r>
              <a:rPr lang="en-US" sz="2600" dirty="0"/>
              <a:t>, </a:t>
            </a:r>
            <a:r>
              <a:rPr lang="en-US" sz="2600" dirty="0" err="1"/>
              <a:t>em</a:t>
            </a:r>
            <a:r>
              <a:rPr lang="en-US" sz="2600" dirty="0"/>
              <a:t> </a:t>
            </a:r>
            <a:r>
              <a:rPr lang="en-US" sz="2600" dirty="0" err="1"/>
              <a:t>virtude</a:t>
            </a:r>
            <a:r>
              <a:rPr lang="en-US" sz="2600" dirty="0"/>
              <a:t> </a:t>
            </a:r>
            <a:r>
              <a:rPr lang="en-US" sz="2600" dirty="0" err="1"/>
              <a:t>desse</a:t>
            </a:r>
            <a:r>
              <a:rPr lang="en-US" sz="2600" dirty="0"/>
              <a:t> </a:t>
            </a:r>
            <a:r>
              <a:rPr lang="en-US" sz="2600" dirty="0" err="1"/>
              <a:t>temor</a:t>
            </a:r>
            <a:r>
              <a:rPr lang="en-US" sz="2600" dirty="0"/>
              <a:t>, </a:t>
            </a:r>
            <a:r>
              <a:rPr lang="en-US" sz="2600" dirty="0" err="1"/>
              <a:t>não</a:t>
            </a:r>
            <a:r>
              <a:rPr lang="en-US" sz="2600" dirty="0"/>
              <a:t> </a:t>
            </a:r>
            <a:r>
              <a:rPr lang="en-US" sz="2600" dirty="0" err="1"/>
              <a:t>quer</a:t>
            </a:r>
            <a:r>
              <a:rPr lang="en-US" sz="2600" dirty="0"/>
              <a:t> </a:t>
            </a:r>
            <a:r>
              <a:rPr lang="en-US" sz="2600" dirty="0" err="1"/>
              <a:t>valer</a:t>
            </a:r>
            <a:r>
              <a:rPr lang="en-US" sz="2600" dirty="0"/>
              <a:t>-se da </a:t>
            </a:r>
            <a:r>
              <a:rPr lang="en-US" sz="2600" dirty="0" err="1"/>
              <a:t>proteção</a:t>
            </a:r>
            <a:r>
              <a:rPr lang="en-US" sz="2600" dirty="0"/>
              <a:t> </a:t>
            </a:r>
            <a:r>
              <a:rPr lang="en-US" sz="2600" dirty="0" err="1"/>
              <a:t>desse</a:t>
            </a:r>
            <a:r>
              <a:rPr lang="en-US" sz="2600" dirty="0"/>
              <a:t> </a:t>
            </a:r>
            <a:r>
              <a:rPr lang="en-US" sz="2600" dirty="0" err="1"/>
              <a:t>país</a:t>
            </a:r>
            <a:r>
              <a:rPr lang="en-US" sz="2600" dirty="0"/>
              <a:t>; </a:t>
            </a:r>
            <a:r>
              <a:rPr lang="en-US" sz="2600" dirty="0" err="1"/>
              <a:t>ou</a:t>
            </a:r>
            <a:r>
              <a:rPr lang="en-US" sz="2600" dirty="0"/>
              <a:t> que se </a:t>
            </a:r>
            <a:r>
              <a:rPr lang="en-US" sz="2600" dirty="0" err="1"/>
              <a:t>não</a:t>
            </a:r>
            <a:r>
              <a:rPr lang="en-US" sz="2600" dirty="0"/>
              <a:t> </a:t>
            </a:r>
            <a:r>
              <a:rPr lang="en-US" sz="2600" dirty="0" err="1"/>
              <a:t>tiver</a:t>
            </a:r>
            <a:r>
              <a:rPr lang="en-US" sz="2600" dirty="0"/>
              <a:t> </a:t>
            </a:r>
            <a:r>
              <a:rPr lang="en-US" sz="2600" dirty="0" err="1"/>
              <a:t>nacionalidade</a:t>
            </a:r>
            <a:r>
              <a:rPr lang="en-US" sz="2600" dirty="0"/>
              <a:t> e </a:t>
            </a:r>
            <a:r>
              <a:rPr lang="en-US" sz="2600" dirty="0" err="1"/>
              <a:t>ser</a:t>
            </a:r>
            <a:r>
              <a:rPr lang="en-US" sz="2600" dirty="0"/>
              <a:t> um </a:t>
            </a:r>
            <a:r>
              <a:rPr lang="en-US" sz="2600" dirty="0" err="1"/>
              <a:t>resultado</a:t>
            </a:r>
            <a:r>
              <a:rPr lang="en-US" sz="2600" dirty="0"/>
              <a:t> de </a:t>
            </a:r>
            <a:r>
              <a:rPr lang="en-US" sz="2600" dirty="0" err="1"/>
              <a:t>tais</a:t>
            </a:r>
            <a:r>
              <a:rPr lang="en-US" sz="2600" dirty="0"/>
              <a:t> </a:t>
            </a:r>
            <a:r>
              <a:rPr lang="en-US" sz="2600" dirty="0" err="1"/>
              <a:t>eventos</a:t>
            </a:r>
            <a:r>
              <a:rPr lang="en-US" sz="2600" dirty="0"/>
              <a:t> fora do </a:t>
            </a:r>
            <a:r>
              <a:rPr lang="en-US" sz="2600" dirty="0" err="1"/>
              <a:t>país</a:t>
            </a:r>
            <a:r>
              <a:rPr lang="en-US" sz="2600" dirty="0"/>
              <a:t> de </a:t>
            </a:r>
            <a:r>
              <a:rPr lang="en-US" sz="2600" dirty="0" err="1"/>
              <a:t>sua</a:t>
            </a:r>
            <a:r>
              <a:rPr lang="en-US" sz="2600" dirty="0"/>
              <a:t> </a:t>
            </a:r>
            <a:r>
              <a:rPr lang="en-US" sz="2600" dirty="0" err="1"/>
              <a:t>residência</a:t>
            </a:r>
            <a:r>
              <a:rPr lang="en-US" sz="2600" dirty="0"/>
              <a:t> habitual , </a:t>
            </a:r>
            <a:r>
              <a:rPr lang="en-US" sz="2600" dirty="0" err="1"/>
              <a:t>não</a:t>
            </a:r>
            <a:r>
              <a:rPr lang="en-US" sz="2600" dirty="0"/>
              <a:t> </a:t>
            </a:r>
            <a:r>
              <a:rPr lang="en-US" sz="2600" dirty="0" err="1"/>
              <a:t>pode</a:t>
            </a:r>
            <a:r>
              <a:rPr lang="en-US" sz="2600" dirty="0"/>
              <a:t> </a:t>
            </a:r>
            <a:r>
              <a:rPr lang="en-US" sz="2600" dirty="0" err="1"/>
              <a:t>ou</a:t>
            </a:r>
            <a:r>
              <a:rPr lang="en-US" sz="2600" dirty="0"/>
              <a:t>, </a:t>
            </a:r>
            <a:r>
              <a:rPr lang="en-US" sz="2600" dirty="0" err="1"/>
              <a:t>por</a:t>
            </a:r>
            <a:r>
              <a:rPr lang="en-US" sz="2600" dirty="0"/>
              <a:t> causa de </a:t>
            </a:r>
            <a:r>
              <a:rPr lang="en-US" sz="2600" dirty="0" err="1"/>
              <a:t>tais</a:t>
            </a:r>
            <a:r>
              <a:rPr lang="en-US" sz="2600" dirty="0"/>
              <a:t> </a:t>
            </a:r>
            <a:r>
              <a:rPr lang="en-US" sz="2600" dirty="0" err="1"/>
              <a:t>medos</a:t>
            </a:r>
            <a:r>
              <a:rPr lang="en-US" sz="2600" dirty="0"/>
              <a:t>, </a:t>
            </a:r>
            <a:r>
              <a:rPr lang="en-US" sz="2600" dirty="0" err="1"/>
              <a:t>não</a:t>
            </a:r>
            <a:r>
              <a:rPr lang="en-US" sz="2600" dirty="0"/>
              <a:t> </a:t>
            </a:r>
            <a:r>
              <a:rPr lang="en-US" sz="2600" dirty="0" err="1"/>
              <a:t>quer</a:t>
            </a:r>
            <a:r>
              <a:rPr lang="en-US" sz="2600" dirty="0"/>
              <a:t> </a:t>
            </a:r>
            <a:r>
              <a:rPr lang="en-US" sz="2600" dirty="0" err="1"/>
              <a:t>voltar</a:t>
            </a:r>
            <a:r>
              <a:rPr lang="en-US" sz="2600" dirty="0"/>
              <a:t> para </a:t>
            </a:r>
            <a:r>
              <a:rPr lang="en-US" sz="2600" dirty="0" err="1"/>
              <a:t>ele</a:t>
            </a:r>
            <a:r>
              <a:rPr lang="en-US" sz="2600" dirty="0"/>
              <a:t> ".</a:t>
            </a:r>
          </a:p>
        </p:txBody>
      </p:sp>
    </p:spTree>
    <p:extLst>
      <p:ext uri="{BB962C8B-B14F-4D97-AF65-F5344CB8AC3E}">
        <p14:creationId xmlns:p14="http://schemas.microsoft.com/office/powerpoint/2010/main" val="1273783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persona, sedendo, panca, esterni&#10;&#10;Descrizione generata con affidabilità molto elevata">
            <a:extLst>
              <a:ext uri="{FF2B5EF4-FFF2-40B4-BE49-F238E27FC236}">
                <a16:creationId xmlns:a16="http://schemas.microsoft.com/office/drawing/2014/main" id="{D46D24C4-CB02-4749-8F8F-A4D7964B48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10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9" name="Rettangolo 9">
            <a:extLst>
              <a:ext uri="{FF2B5EF4-FFF2-40B4-BE49-F238E27FC236}">
                <a16:creationId xmlns:a16="http://schemas.microsoft.com/office/drawing/2014/main" id="{10E8D76B-8409-4431-A646-7632D6707B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it-IT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286801C-A4C6-4322-B354-4E8524DA8FD0}"/>
              </a:ext>
            </a:extLst>
          </p:cNvPr>
          <p:cNvSpPr txBox="1"/>
          <p:nvPr/>
        </p:nvSpPr>
        <p:spPr>
          <a:xfrm>
            <a:off x="448645" y="389013"/>
            <a:ext cx="115445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 err="1">
                <a:solidFill>
                  <a:schemeClr val="bg1"/>
                </a:solidFill>
                <a:latin typeface="F37 Ginger" panose="02000503030000020004" pitchFamily="50" charset="0"/>
              </a:rPr>
              <a:t>Dados</a:t>
            </a:r>
            <a:r>
              <a:rPr lang="it-IT" sz="4400" b="1" dirty="0">
                <a:solidFill>
                  <a:schemeClr val="bg1"/>
                </a:solidFill>
                <a:latin typeface="F37 Ginger" panose="02000503030000020004" pitchFamily="50" charset="0"/>
              </a:rPr>
              <a:t> </a:t>
            </a:r>
            <a:r>
              <a:rPr lang="it-IT" sz="4400" b="1" dirty="0" err="1">
                <a:solidFill>
                  <a:schemeClr val="bg1"/>
                </a:solidFill>
                <a:latin typeface="F37 Ginger" panose="02000503030000020004" pitchFamily="50" charset="0"/>
              </a:rPr>
              <a:t>em</a:t>
            </a:r>
            <a:r>
              <a:rPr lang="it-IT" sz="4400" b="1" dirty="0">
                <a:solidFill>
                  <a:schemeClr val="bg1"/>
                </a:solidFill>
                <a:latin typeface="F37 Ginger" panose="02000503030000020004" pitchFamily="50" charset="0"/>
              </a:rPr>
              <a:t> </a:t>
            </a:r>
            <a:r>
              <a:rPr lang="it-IT" sz="4400" b="1" dirty="0" err="1">
                <a:solidFill>
                  <a:schemeClr val="bg1"/>
                </a:solidFill>
                <a:latin typeface="F37 Ginger" panose="02000503030000020004" pitchFamily="50" charset="0"/>
              </a:rPr>
              <a:t>destaque</a:t>
            </a:r>
            <a:endParaRPr lang="it-IT" sz="4400" b="1" dirty="0">
              <a:solidFill>
                <a:schemeClr val="bg1"/>
              </a:solidFill>
              <a:latin typeface="F37 Ginger" panose="02000503030000020004" pitchFamily="50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224213" y="20034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224213" y="2460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AFCE7CE-FF44-4AD9-A802-7A7D8B7DF6DE}"/>
              </a:ext>
            </a:extLst>
          </p:cNvPr>
          <p:cNvSpPr txBox="1"/>
          <p:nvPr/>
        </p:nvSpPr>
        <p:spPr>
          <a:xfrm>
            <a:off x="558864" y="2132995"/>
            <a:ext cx="59497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F37 Ginger" panose="02000503030000020004"/>
                <a:cs typeface="Times New Roman" panose="02020603050405020304" pitchFamily="18" charset="0"/>
              </a:rPr>
              <a:t>1 </a:t>
            </a:r>
            <a:r>
              <a:rPr lang="en-US" sz="4800" dirty="0">
                <a:solidFill>
                  <a:schemeClr val="bg1"/>
                </a:solidFill>
                <a:latin typeface="F37 Ginger" panose="02000503030000020004"/>
                <a:cs typeface="Times New Roman" panose="02020603050405020304" pitchFamily="18" charset="0"/>
              </a:rPr>
              <a:t>EM CADA </a:t>
            </a:r>
            <a:r>
              <a:rPr lang="en-US" sz="4800" b="1" dirty="0">
                <a:solidFill>
                  <a:schemeClr val="bg1"/>
                </a:solidFill>
                <a:latin typeface="F37 Ginger" panose="02000503030000020004"/>
                <a:cs typeface="Times New Roman" panose="02020603050405020304" pitchFamily="18" charset="0"/>
              </a:rPr>
              <a:t>70 </a:t>
            </a:r>
          </a:p>
          <a:p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Crian</a:t>
            </a:r>
            <a:r>
              <a:rPr lang="es-E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ças</a:t>
            </a:r>
            <a:r>
              <a:rPr lang="es-E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s-E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vivem</a:t>
            </a:r>
            <a:r>
              <a:rPr lang="es-E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s-E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foram</a:t>
            </a:r>
            <a:r>
              <a:rPr lang="es-E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do </a:t>
            </a:r>
            <a:r>
              <a:rPr lang="es-E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seu</a:t>
            </a:r>
            <a:r>
              <a:rPr lang="es-E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s-E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pais</a:t>
            </a:r>
            <a:r>
              <a:rPr lang="es-E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do </a:t>
            </a:r>
          </a:p>
          <a:p>
            <a:r>
              <a:rPr lang="es-E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origem</a:t>
            </a:r>
            <a:r>
              <a:rPr lang="es-E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s-E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com</a:t>
            </a:r>
            <a:r>
              <a:rPr lang="es-E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s-E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um</a:t>
            </a:r>
            <a:r>
              <a:rPr lang="es-E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total de</a:t>
            </a:r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31 </a:t>
            </a:r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milhoes</a:t>
            </a:r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criança</a:t>
            </a:r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44D9359-0E54-4782-8B8F-06021CD7B0B9}"/>
              </a:ext>
            </a:extLst>
          </p:cNvPr>
          <p:cNvSpPr txBox="1"/>
          <p:nvPr/>
        </p:nvSpPr>
        <p:spPr>
          <a:xfrm>
            <a:off x="6726393" y="2132995"/>
            <a:ext cx="51876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F37 Ginger" panose="02000503030000020004"/>
                <a:cs typeface="Times New Roman" panose="02020603050405020304" pitchFamily="18" charset="0"/>
              </a:rPr>
              <a:t>17 </a:t>
            </a:r>
            <a:r>
              <a:rPr lang="en-US" sz="4800" b="1" dirty="0" err="1">
                <a:solidFill>
                  <a:schemeClr val="bg1"/>
                </a:solidFill>
                <a:latin typeface="F37 Ginger" panose="02000503030000020004"/>
                <a:cs typeface="Times New Roman" panose="02020603050405020304" pitchFamily="18" charset="0"/>
              </a:rPr>
              <a:t>Milhoes</a:t>
            </a:r>
            <a:r>
              <a:rPr lang="en-US" dirty="0">
                <a:solidFill>
                  <a:schemeClr val="bg1"/>
                </a:solidFill>
                <a:latin typeface="F37 Ginger" panose="02000503030000020004"/>
                <a:cs typeface="Times New Roman" panose="02020603050405020304" pitchFamily="18" charset="0"/>
              </a:rPr>
              <a:t> </a:t>
            </a:r>
          </a:p>
          <a:p>
            <a:r>
              <a:rPr lang="en-US" sz="2400" dirty="0" err="1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Crianças</a:t>
            </a:r>
            <a:r>
              <a:rPr lang="en-US" sz="24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estao</a:t>
            </a:r>
            <a:r>
              <a:rPr lang="en-US" sz="24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deslocadas</a:t>
            </a:r>
            <a:r>
              <a:rPr lang="en-US" sz="24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internamente</a:t>
            </a:r>
            <a:endParaRPr lang="en-US" sz="2400" dirty="0">
              <a:solidFill>
                <a:schemeClr val="bg1"/>
              </a:solidFill>
              <a:latin typeface="Gill Sans" charset="0"/>
              <a:ea typeface="Gill Sans" charset="0"/>
              <a:cs typeface="Gill Sans" charset="0"/>
            </a:endParaRPr>
          </a:p>
          <a:p>
            <a:r>
              <a:rPr lang="en-US" sz="2400" dirty="0" err="1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devido</a:t>
            </a:r>
            <a:r>
              <a:rPr lang="en-US" sz="24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 a </a:t>
            </a:r>
            <a:r>
              <a:rPr lang="en-US" sz="2400" dirty="0" err="1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conflitos</a:t>
            </a:r>
            <a:r>
              <a:rPr lang="en-US" sz="24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 e </a:t>
            </a:r>
            <a:r>
              <a:rPr lang="en-US" sz="2400" dirty="0" err="1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violencia</a:t>
            </a:r>
            <a:endParaRPr lang="en-US" sz="2400" dirty="0">
              <a:solidFill>
                <a:schemeClr val="bg1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2474143-4B18-4311-8FEC-FC47A4ADF862}"/>
              </a:ext>
            </a:extLst>
          </p:cNvPr>
          <p:cNvSpPr txBox="1"/>
          <p:nvPr/>
        </p:nvSpPr>
        <p:spPr>
          <a:xfrm>
            <a:off x="558863" y="4375783"/>
            <a:ext cx="3121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F37 Ginger" panose="02000503030000020004"/>
                <a:cs typeface="Times New Roman" panose="02020603050405020304" pitchFamily="18" charset="0"/>
              </a:rPr>
              <a:t>10Milhoes</a:t>
            </a:r>
            <a:r>
              <a:rPr lang="en-US" dirty="0">
                <a:solidFill>
                  <a:schemeClr val="bg1"/>
                </a:solidFill>
                <a:latin typeface="F37 Ginger" panose="02000503030000020004"/>
                <a:cs typeface="Times New Roman" panose="02020603050405020304" pitchFamily="18" charset="0"/>
              </a:rPr>
              <a:t> </a:t>
            </a:r>
          </a:p>
          <a:p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Crianças</a:t>
            </a:r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sao</a:t>
            </a:r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refugiados</a:t>
            </a:r>
            <a:endParaRPr lang="en-US" sz="2400" dirty="0">
              <a:solidFill>
                <a:schemeClr val="bg1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F450B2D-B9BB-4BE8-8615-AC3A4F68BFC8}"/>
              </a:ext>
            </a:extLst>
          </p:cNvPr>
          <p:cNvSpPr txBox="1"/>
          <p:nvPr/>
        </p:nvSpPr>
        <p:spPr>
          <a:xfrm>
            <a:off x="6508625" y="4375783"/>
            <a:ext cx="53518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F37 Ginger" panose="02000503030000020004"/>
                <a:cs typeface="Times New Roman" panose="02020603050405020304" pitchFamily="18" charset="0"/>
              </a:rPr>
              <a:t>200,000</a:t>
            </a:r>
            <a:r>
              <a:rPr lang="en-US" sz="4800" dirty="0">
                <a:solidFill>
                  <a:schemeClr val="bg1"/>
                </a:solidFill>
                <a:latin typeface="F37 Ginger" panose="02000503030000020004"/>
                <a:cs typeface="Times New Roman" panose="02020603050405020304" pitchFamily="18" charset="0"/>
              </a:rPr>
              <a:t> </a:t>
            </a:r>
          </a:p>
          <a:p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Crianças</a:t>
            </a:r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migrantes</a:t>
            </a:r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desacompanhadas</a:t>
            </a:r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e </a:t>
            </a:r>
          </a:p>
          <a:p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Separadas</a:t>
            </a:r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foram</a:t>
            </a:r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registradas</a:t>
            </a:r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em</a:t>
            </a:r>
            <a:r>
              <a:rPr lang="en-US" sz="2400" dirty="0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 80 </a:t>
            </a:r>
            <a:r>
              <a:rPr lang="en-US" sz="2400" dirty="0" err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paises</a:t>
            </a:r>
            <a:endParaRPr lang="en-US" dirty="0">
              <a:solidFill>
                <a:schemeClr val="bg1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0937" y="6483927"/>
            <a:ext cx="3409550" cy="2597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Data source: </a:t>
            </a:r>
            <a:r>
              <a:rPr lang="en-US" sz="1050" b="1" dirty="0" err="1">
                <a:solidFill>
                  <a:schemeClr val="bg1"/>
                </a:solidFill>
              </a:rPr>
              <a:t>Unicef</a:t>
            </a:r>
            <a:r>
              <a:rPr lang="en-US" sz="1050" b="1" dirty="0">
                <a:solidFill>
                  <a:schemeClr val="bg1"/>
                </a:solidFill>
              </a:rPr>
              <a:t> (2017), ‘A child is a child</a:t>
            </a:r>
            <a:r>
              <a:rPr lang="en-US" sz="1100" dirty="0">
                <a:solidFill>
                  <a:schemeClr val="bg1"/>
                </a:solidFill>
              </a:rPr>
              <a:t>’</a:t>
            </a:r>
          </a:p>
          <a:p>
            <a:pPr algn="ctr"/>
            <a:r>
              <a:rPr lang="x-none" sz="1100" dirty="0">
                <a:solidFill>
                  <a:schemeClr val="bg1"/>
                </a:solidFill>
                <a:hlinkClick r:id="rId4"/>
              </a:rPr>
              <a:t>https://www.unicef.org/publications/index_95956.html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43F5B17C-AD1D-450E-A7FF-D9536612E73C}"/>
              </a:ext>
            </a:extLst>
          </p:cNvPr>
          <p:cNvGrpSpPr/>
          <p:nvPr/>
        </p:nvGrpSpPr>
        <p:grpSpPr>
          <a:xfrm>
            <a:off x="558863" y="1203258"/>
            <a:ext cx="1821971" cy="3936"/>
            <a:chOff x="558863" y="1203258"/>
            <a:chExt cx="1821971" cy="3936"/>
          </a:xfrm>
        </p:grpSpPr>
        <p:cxnSp>
          <p:nvCxnSpPr>
            <p:cNvPr id="24" name="Connettore diritto 23">
              <a:extLst>
                <a:ext uri="{FF2B5EF4-FFF2-40B4-BE49-F238E27FC236}">
                  <a16:creationId xmlns:a16="http://schemas.microsoft.com/office/drawing/2014/main" id="{E7FD4F37-18B7-49DC-ABF2-D07A8D3BCA9D}"/>
                </a:ext>
              </a:extLst>
            </p:cNvPr>
            <p:cNvCxnSpPr>
              <a:cxnSpLocks/>
            </p:cNvCxnSpPr>
            <p:nvPr/>
          </p:nvCxnSpPr>
          <p:spPr>
            <a:xfrm>
              <a:off x="558863" y="1203258"/>
              <a:ext cx="529885" cy="0"/>
            </a:xfrm>
            <a:prstGeom prst="line">
              <a:avLst/>
            </a:prstGeom>
            <a:ln w="76200">
              <a:solidFill>
                <a:srgbClr val="0033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diritto 24">
              <a:extLst>
                <a:ext uri="{FF2B5EF4-FFF2-40B4-BE49-F238E27FC236}">
                  <a16:creationId xmlns:a16="http://schemas.microsoft.com/office/drawing/2014/main" id="{4E8C474B-474C-41E4-91C2-86560545E8A0}"/>
                </a:ext>
              </a:extLst>
            </p:cNvPr>
            <p:cNvCxnSpPr>
              <a:cxnSpLocks/>
            </p:cNvCxnSpPr>
            <p:nvPr/>
          </p:nvCxnSpPr>
          <p:spPr>
            <a:xfrm>
              <a:off x="1204906" y="1207194"/>
              <a:ext cx="529885" cy="0"/>
            </a:xfrm>
            <a:prstGeom prst="line">
              <a:avLst/>
            </a:prstGeom>
            <a:ln w="76200">
              <a:solidFill>
                <a:srgbClr val="4590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diritto 25">
              <a:extLst>
                <a:ext uri="{FF2B5EF4-FFF2-40B4-BE49-F238E27FC236}">
                  <a16:creationId xmlns:a16="http://schemas.microsoft.com/office/drawing/2014/main" id="{01FFF0D5-563D-466B-8F40-069AA7524942}"/>
                </a:ext>
              </a:extLst>
            </p:cNvPr>
            <p:cNvCxnSpPr>
              <a:cxnSpLocks/>
            </p:cNvCxnSpPr>
            <p:nvPr/>
          </p:nvCxnSpPr>
          <p:spPr>
            <a:xfrm>
              <a:off x="1850949" y="1203258"/>
              <a:ext cx="529885" cy="0"/>
            </a:xfrm>
            <a:prstGeom prst="line">
              <a:avLst/>
            </a:prstGeom>
            <a:ln w="76200">
              <a:solidFill>
                <a:srgbClr val="969F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81828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D26C2A-626E-4A5A-BD73-B6215803A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8" y="1102482"/>
            <a:ext cx="12176232" cy="51241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5F1895-58AD-4ED1-86C2-69F3D30C4665}"/>
              </a:ext>
            </a:extLst>
          </p:cNvPr>
          <p:cNvSpPr txBox="1"/>
          <p:nvPr/>
        </p:nvSpPr>
        <p:spPr>
          <a:xfrm>
            <a:off x="325581" y="6269271"/>
            <a:ext cx="6858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400" dirty="0"/>
              <a:t>Source: UNICEF (2016) </a:t>
            </a:r>
            <a:r>
              <a:rPr lang="en-US" sz="1400" dirty="0"/>
              <a:t>Uprooted. The growing crisis for refugee and migrant children</a:t>
            </a:r>
          </a:p>
          <a:p>
            <a:r>
              <a:rPr lang="x-none" sz="1400" dirty="0">
                <a:hlinkClick r:id="rId4"/>
              </a:rPr>
              <a:t>https://www.unicef.org/publications/index_92710.html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768" y="0"/>
            <a:ext cx="12176232" cy="1059795"/>
          </a:xfrm>
          <a:prstGeom prst="rect">
            <a:avLst/>
          </a:prstGeom>
          <a:solidFill>
            <a:srgbClr val="00B0F0">
              <a:alpha val="70000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Situação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global das </a:t>
            </a:r>
            <a:r>
              <a:rPr 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crianças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migrantes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</a:t>
            </a:r>
            <a:r>
              <a:rPr 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mapa</a:t>
            </a:r>
            <a:endParaRPr lang="en-US" sz="4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4331" y="6000608"/>
            <a:ext cx="1691418" cy="10412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049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-33866" y="0"/>
            <a:ext cx="12225866" cy="1143000"/>
          </a:xfrm>
          <a:prstGeom prst="rect">
            <a:avLst/>
          </a:prstGeom>
          <a:solidFill>
            <a:srgbClr val="00B0F0">
              <a:alpha val="70000"/>
            </a:srgbClr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pt-BR" sz="4800" dirty="0"/>
              <a:t> 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Principais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Instrumentos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de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Direitos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Humanos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sobre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Crianças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Migrantes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e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Refugiadas</a:t>
            </a:r>
            <a:endParaRPr lang="en-US" sz="4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700" y="1282324"/>
            <a:ext cx="1130797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fontAlgn="base">
              <a:buFont typeface="Arial" charset="0"/>
              <a:buChar char="•"/>
            </a:pPr>
            <a:r>
              <a:rPr lang="pt-BR" sz="2800" dirty="0"/>
              <a:t>Convenção sobre os Direitos da Criança (1989)</a:t>
            </a:r>
          </a:p>
          <a:p>
            <a:pPr marL="571500" indent="-571500" fontAlgn="base">
              <a:buFont typeface="Arial" charset="0"/>
              <a:buChar char="•"/>
            </a:pPr>
            <a:r>
              <a:rPr lang="pt-BR" sz="2800" b="1" dirty="0"/>
              <a:t>Observação geral conjunta 3 </a:t>
            </a:r>
            <a:r>
              <a:rPr lang="pt-BR" sz="2800" dirty="0"/>
              <a:t>(2017) do Comitê de Proteção dos Direitos de Todos os Trabalhadores Migrantes e de seus Familiares e </a:t>
            </a:r>
            <a:r>
              <a:rPr lang="pt-BR" sz="2800" b="1" dirty="0"/>
              <a:t>núm. 22 </a:t>
            </a:r>
            <a:r>
              <a:rPr lang="pt-BR" sz="2800" dirty="0"/>
              <a:t>(2017)  do Comité dos Direitos da Criança </a:t>
            </a:r>
            <a:r>
              <a:rPr lang="pt-BR" sz="2800" u="sng" dirty="0"/>
              <a:t>sobre os princípios gerais relativos aos direitos humanos das crianças no contexto da migração internacional</a:t>
            </a:r>
            <a:endParaRPr lang="pt-BR" sz="2800" dirty="0"/>
          </a:p>
          <a:p>
            <a:pPr marL="571500" indent="-571500" fontAlgn="base">
              <a:buFont typeface="Arial" charset="0"/>
              <a:buChar char="•"/>
            </a:pPr>
            <a:r>
              <a:rPr lang="pt-BR" sz="2800" b="1" dirty="0"/>
              <a:t>Observação geral conjunto 4 </a:t>
            </a:r>
            <a:r>
              <a:rPr lang="pt-BR" sz="2800" dirty="0"/>
              <a:t>(2017) do Comitê para a Proteção dos Direitos de Todos os Trabalhadores Migrantes e Membros de Suas Famílias e </a:t>
            </a:r>
            <a:r>
              <a:rPr lang="pt-BR" sz="2800" b="1" dirty="0"/>
              <a:t>num. 23 </a:t>
            </a:r>
            <a:r>
              <a:rPr lang="pt-BR" sz="2800" dirty="0"/>
              <a:t>(2017) do Comitê dos Direitos da Criança </a:t>
            </a:r>
            <a:r>
              <a:rPr lang="pt-BR" sz="2800" u="sng" dirty="0"/>
              <a:t>sobre as obrigações dos Estados em relação aos direitos humanos das crianças no contexto da migração internacional nos países de origem, trânsito, destino e retorno</a:t>
            </a:r>
            <a:r>
              <a:rPr lang="pt-BR" sz="2800" dirty="0"/>
              <a:t>  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6992" y="5750318"/>
            <a:ext cx="1691418" cy="104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842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-33866" y="0"/>
            <a:ext cx="12225866" cy="1143000"/>
          </a:xfrm>
          <a:prstGeom prst="rect">
            <a:avLst/>
          </a:prstGeom>
          <a:solidFill>
            <a:srgbClr val="00B0F0">
              <a:alpha val="70000"/>
            </a:srgbClr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pt-BR" sz="4800" dirty="0"/>
              <a:t> 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Principais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Instrumentos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de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Direitos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Humanos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sobre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Crianças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Migrantes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e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Refugiadas</a:t>
            </a:r>
            <a:endParaRPr lang="en-US" sz="4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700" y="1282324"/>
            <a:ext cx="1130797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fontAlgn="base">
              <a:buFont typeface="Arial" charset="0"/>
              <a:buChar char="•"/>
            </a:pPr>
            <a:r>
              <a:rPr lang="pt-BR" sz="3200" dirty="0"/>
              <a:t>Corte Interamericana de Direitos Humanos, Opinião Consultiva O-21/14, Direitos e Garantias de Meninas e Meninos no Contexto da Migração e / ou Necessidade de Proteção Internacional (2014). (OC CIDH 21).</a:t>
            </a:r>
          </a:p>
          <a:p>
            <a:pPr marL="571500" indent="-571500" fontAlgn="base">
              <a:buFont typeface="Arial" charset="0"/>
              <a:buChar char="•"/>
            </a:pPr>
            <a:r>
              <a:rPr lang="pt-BR" sz="3200" dirty="0"/>
              <a:t>Convenção sobre o Estatuto dos Refugiados (1951) e Protocolo sobre o Estatuto dos Refugiados (1967)</a:t>
            </a:r>
          </a:p>
          <a:p>
            <a:pPr marL="571500" indent="-571500" fontAlgn="base">
              <a:buFont typeface="Arial" charset="0"/>
              <a:buChar char="•"/>
            </a:pPr>
            <a:r>
              <a:rPr lang="pt-BR" sz="3200" dirty="0"/>
              <a:t>Declaração de Cartagena sobre Refugiados (1984)</a:t>
            </a:r>
          </a:p>
          <a:p>
            <a:pPr marL="571500" indent="-571500" fontAlgn="base">
              <a:buFont typeface="Arial" charset="0"/>
              <a:buChar char="•"/>
            </a:pPr>
            <a:r>
              <a:rPr lang="pt-BR" sz="3200" dirty="0"/>
              <a:t>Convenção Internacional sobre a Proteção dos Direitos de Todos os Trabalhadores Migrantes e Membros de Suas Famílias (1990).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6992" y="5750318"/>
            <a:ext cx="1691418" cy="104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012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-33866" y="0"/>
            <a:ext cx="12225866" cy="1143000"/>
          </a:xfrm>
          <a:prstGeom prst="rect">
            <a:avLst/>
          </a:prstGeom>
          <a:solidFill>
            <a:srgbClr val="00B0F0">
              <a:alpha val="70000"/>
            </a:srgbClr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pt-BR" sz="4800" dirty="0"/>
              <a:t> </a:t>
            </a:r>
            <a:r>
              <a:rPr lang="pt-BR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Princ</a:t>
            </a:r>
            <a:r>
              <a:rPr lang="es-E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ípios</a:t>
            </a:r>
            <a:r>
              <a:rPr lang="es-E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s-E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Gerales</a:t>
            </a:r>
            <a:r>
              <a:rPr lang="es-E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pelas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crianças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e </a:t>
            </a:r>
          </a:p>
          <a:p>
            <a:pPr algn="ctr">
              <a:spcAft>
                <a:spcPts val="600"/>
              </a:spcAft>
            </a:pP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adolescentes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migrantes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700" y="1282324"/>
            <a:ext cx="113079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pt-BR" sz="3600" dirty="0"/>
              <a:t>Não discriminação </a:t>
            </a:r>
          </a:p>
          <a:p>
            <a:pPr marL="514350" indent="-514350" fontAlgn="base">
              <a:buFont typeface="+mj-lt"/>
              <a:buAutoNum type="arabicPeriod"/>
            </a:pPr>
            <a:endParaRPr lang="pt-BR" sz="3600" dirty="0"/>
          </a:p>
          <a:p>
            <a:pPr marL="514350" indent="-514350" fontAlgn="base">
              <a:buFont typeface="+mj-lt"/>
              <a:buAutoNum type="arabicPeriod"/>
            </a:pPr>
            <a:r>
              <a:rPr lang="pt-BR" sz="3600" dirty="0"/>
              <a:t>Interesse superior da criança </a:t>
            </a:r>
          </a:p>
          <a:p>
            <a:pPr marL="514350" indent="-514350" fontAlgn="base">
              <a:buFont typeface="+mj-lt"/>
              <a:buAutoNum type="arabicPeriod"/>
            </a:pPr>
            <a:endParaRPr lang="pt-BR" sz="3600" dirty="0"/>
          </a:p>
          <a:p>
            <a:pPr marL="514350" indent="-514350" fontAlgn="base">
              <a:buFont typeface="+mj-lt"/>
              <a:buAutoNum type="arabicPeriod"/>
            </a:pPr>
            <a:r>
              <a:rPr lang="pt-BR" sz="3600" dirty="0"/>
              <a:t>Ser escutado </a:t>
            </a:r>
          </a:p>
          <a:p>
            <a:pPr marL="514350" indent="-514350" fontAlgn="base">
              <a:buFont typeface="+mj-lt"/>
              <a:buAutoNum type="arabicPeriod"/>
            </a:pPr>
            <a:endParaRPr lang="pt-BR" sz="3600" dirty="0"/>
          </a:p>
          <a:p>
            <a:pPr marL="514350" indent="-514350" fontAlgn="base">
              <a:buFont typeface="+mj-lt"/>
              <a:buAutoNum type="arabicPeriod"/>
            </a:pPr>
            <a:r>
              <a:rPr lang="pt-BR" sz="3600" dirty="0"/>
              <a:t>Vida, sobrevivência e desenvolvimento 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6992" y="5750318"/>
            <a:ext cx="1691418" cy="104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19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-33866" y="0"/>
            <a:ext cx="12225866" cy="1143000"/>
          </a:xfrm>
          <a:prstGeom prst="rect">
            <a:avLst/>
          </a:prstGeom>
          <a:solidFill>
            <a:srgbClr val="00B0F0">
              <a:alpha val="70000"/>
            </a:srgbClr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pt-BR" sz="4800" dirty="0"/>
              <a:t> </a:t>
            </a:r>
            <a:r>
              <a:rPr lang="pt-BR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Principios</a:t>
            </a:r>
            <a:r>
              <a:rPr lang="pt-BR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 da Proteção Específica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pelas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crianças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e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adolescentes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migrantes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700" y="1282324"/>
            <a:ext cx="1130797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base">
              <a:buFont typeface="+mj-lt"/>
              <a:buAutoNum type="arabicPeriod"/>
            </a:pPr>
            <a:r>
              <a:rPr lang="pt-BR" sz="3200" dirty="0"/>
              <a:t>Garantir o direito à educação, saúde e outros serviços sociais para crianças migrantes e refugiadas. 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pt-BR" sz="3200" dirty="0"/>
              <a:t>Mantenha as famílias de migrantes e refugiados unidas. 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pt-BR" sz="3200" dirty="0"/>
              <a:t>Acabar com a detenção de crianças migrantes e refugiadas. 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pt-BR" sz="3200" dirty="0"/>
              <a:t>Erradicar a xenofobia e a discriminação contra crianças migrantes e refugiadas. 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pt-BR" sz="3200" dirty="0"/>
              <a:t>Proteger as crianças migrantes e refugiadas contra a exploração e a violência 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pt-BR" sz="3200" dirty="0"/>
              <a:t>Abordar as causas que levam as crianças a deixar suas casas – para o caso das crianças separadas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6992" y="5750318"/>
            <a:ext cx="1691418" cy="104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3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-33866" y="0"/>
            <a:ext cx="12225866" cy="1143000"/>
          </a:xfrm>
          <a:prstGeom prst="rect">
            <a:avLst/>
          </a:prstGeom>
          <a:solidFill>
            <a:srgbClr val="00B0F0">
              <a:alpha val="70000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pt-BR" sz="4800" dirty="0"/>
              <a:t> 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Considerações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Específicas</a:t>
            </a:r>
            <a:endParaRPr lang="en-US" sz="4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700" y="1282324"/>
            <a:ext cx="113079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pt-BR" sz="4000" dirty="0"/>
              <a:t>Acima de tudo, </a:t>
            </a:r>
            <a:r>
              <a:rPr lang="pt-BR" sz="4000" b="1" i="1" dirty="0"/>
              <a:t>as crianças são crianças</a:t>
            </a:r>
            <a:r>
              <a:rPr lang="pt-BR" sz="4000" dirty="0"/>
              <a:t> – portanto devem ser tratadas como crianças e ter acesso aos mesmos direitos, independentemente de seu estado de migrante.  </a:t>
            </a:r>
          </a:p>
          <a:p>
            <a:pPr fontAlgn="base"/>
            <a:r>
              <a:rPr lang="pt-BR" sz="4000" dirty="0"/>
              <a:t> </a:t>
            </a:r>
          </a:p>
          <a:p>
            <a:pPr fontAlgn="base"/>
            <a:r>
              <a:rPr lang="pt-BR" sz="4000" dirty="0"/>
              <a:t>As </a:t>
            </a:r>
            <a:r>
              <a:rPr lang="pt-BR" sz="4000" b="1" i="1" dirty="0"/>
              <a:t>políticas de migração mas restritivas implicam mas perigos</a:t>
            </a:r>
            <a:r>
              <a:rPr lang="pt-BR" sz="4000" dirty="0"/>
              <a:t> para as crianças e adolescentes.  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6992" y="5750318"/>
            <a:ext cx="1691418" cy="104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4008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18713</TotalTime>
  <Words>666</Words>
  <Application>Microsoft Office PowerPoint</Application>
  <PresentationFormat>Widescreen</PresentationFormat>
  <Paragraphs>78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F37 Ginger</vt:lpstr>
      <vt:lpstr>Gill Sans</vt:lpstr>
      <vt:lpstr>Gill Sans MT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Humanitarian Crises – Brazil and Venezuela</dc:title>
  <dc:creator>Ida Pietricovsky Oliveira</dc:creator>
  <cp:lastModifiedBy>Rosana Vega</cp:lastModifiedBy>
  <cp:revision>265</cp:revision>
  <cp:lastPrinted>2018-07-30T15:07:38Z</cp:lastPrinted>
  <dcterms:created xsi:type="dcterms:W3CDTF">2018-03-04T20:59:01Z</dcterms:created>
  <dcterms:modified xsi:type="dcterms:W3CDTF">2018-10-23T12:33:55Z</dcterms:modified>
</cp:coreProperties>
</file>