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96" r:id="rId3"/>
    <p:sldId id="293" r:id="rId4"/>
    <p:sldId id="264" r:id="rId5"/>
    <p:sldId id="268" r:id="rId6"/>
    <p:sldId id="277" r:id="rId7"/>
    <p:sldId id="279" r:id="rId8"/>
    <p:sldId id="262" r:id="rId9"/>
    <p:sldId id="271" r:id="rId10"/>
    <p:sldId id="278" r:id="rId11"/>
    <p:sldId id="281" r:id="rId12"/>
    <p:sldId id="295" r:id="rId13"/>
    <p:sldId id="280" r:id="rId14"/>
    <p:sldId id="283" r:id="rId15"/>
    <p:sldId id="286" r:id="rId16"/>
    <p:sldId id="287" r:id="rId17"/>
    <p:sldId id="265" r:id="rId18"/>
    <p:sldId id="273" r:id="rId19"/>
    <p:sldId id="289" r:id="rId20"/>
    <p:sldId id="290" r:id="rId21"/>
    <p:sldId id="274" r:id="rId22"/>
    <p:sldId id="267" r:id="rId23"/>
    <p:sldId id="292" r:id="rId24"/>
    <p:sldId id="291" r:id="rId25"/>
  </p:sldIdLst>
  <p:sldSz cx="9144000" cy="5143500" type="screen16x9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C4C5"/>
    <a:srgbClr val="00254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4" autoAdjust="0"/>
    <p:restoredTop sz="94580" autoAdjust="0"/>
  </p:normalViewPr>
  <p:slideViewPr>
    <p:cSldViewPr>
      <p:cViewPr varScale="1">
        <p:scale>
          <a:sx n="92" d="100"/>
          <a:sy n="92" d="100"/>
        </p:scale>
        <p:origin x="972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2B594D-93EE-BB45-9DCC-9426EBB0A859}" type="doc">
      <dgm:prSet loTypeId="urn:microsoft.com/office/officeart/2005/8/layout/cycle4" loCatId="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E78A049D-DD9A-C944-9F2F-D1D923998E02}">
      <dgm:prSet phldrT="[Texto]" custT="1"/>
      <dgm:spPr/>
      <dgm:t>
        <a:bodyPr/>
        <a:lstStyle/>
        <a:p>
          <a:r>
            <a:rPr lang="es-ES" sz="1000" b="1" dirty="0">
              <a:latin typeface="Trebuchet MS" panose="020B0603020202020204" pitchFamily="34" charset="0"/>
            </a:rPr>
            <a:t>Carta Internacional de los Derechos Humanos</a:t>
          </a:r>
        </a:p>
      </dgm:t>
    </dgm:pt>
    <dgm:pt modelId="{AE9F36CE-216A-7345-A97A-9B5CC4AA812E}" type="parTrans" cxnId="{09C5C672-EA04-1D43-84E3-EBBEE09B8B44}">
      <dgm:prSet/>
      <dgm:spPr/>
      <dgm:t>
        <a:bodyPr/>
        <a:lstStyle/>
        <a:p>
          <a:endParaRPr lang="es-ES"/>
        </a:p>
      </dgm:t>
    </dgm:pt>
    <dgm:pt modelId="{CFA8215F-1C5F-0243-A269-E6740A4C5618}" type="sibTrans" cxnId="{09C5C672-EA04-1D43-84E3-EBBEE09B8B44}">
      <dgm:prSet/>
      <dgm:spPr/>
      <dgm:t>
        <a:bodyPr/>
        <a:lstStyle/>
        <a:p>
          <a:endParaRPr lang="es-ES"/>
        </a:p>
      </dgm:t>
    </dgm:pt>
    <dgm:pt modelId="{B69399D9-B240-8448-B9B2-6A93E9FEC41A}">
      <dgm:prSet phldrT="[Texto]" custT="1"/>
      <dgm:spPr/>
      <dgm:t>
        <a:bodyPr/>
        <a:lstStyle/>
        <a:p>
          <a:r>
            <a:rPr lang="es-ES" sz="800" dirty="0">
              <a:latin typeface="Trebuchet MS" panose="020B0703020202090204" pitchFamily="34" charset="0"/>
            </a:rPr>
            <a:t>Declaración Universal de DDHH</a:t>
          </a:r>
        </a:p>
      </dgm:t>
    </dgm:pt>
    <dgm:pt modelId="{274D54CE-451A-4C4C-A782-152B203B4D8B}" type="parTrans" cxnId="{D391E4BB-588F-E34B-AAC4-0AD7C8B82394}">
      <dgm:prSet/>
      <dgm:spPr/>
      <dgm:t>
        <a:bodyPr/>
        <a:lstStyle/>
        <a:p>
          <a:endParaRPr lang="es-ES"/>
        </a:p>
      </dgm:t>
    </dgm:pt>
    <dgm:pt modelId="{E4BD95AF-8809-9E46-B692-9601DF47B32A}" type="sibTrans" cxnId="{D391E4BB-588F-E34B-AAC4-0AD7C8B82394}">
      <dgm:prSet/>
      <dgm:spPr/>
      <dgm:t>
        <a:bodyPr/>
        <a:lstStyle/>
        <a:p>
          <a:endParaRPr lang="es-ES"/>
        </a:p>
      </dgm:t>
    </dgm:pt>
    <dgm:pt modelId="{A97F03E6-28F7-D146-9516-2AACF5BC54B5}">
      <dgm:prSet phldrT="[Texto]" custT="1"/>
      <dgm:spPr/>
      <dgm:t>
        <a:bodyPr/>
        <a:lstStyle/>
        <a:p>
          <a:r>
            <a:rPr lang="es-ES" sz="1000" b="1" dirty="0">
              <a:latin typeface="Trebuchet MS" panose="020B0603020202020204" pitchFamily="34" charset="0"/>
            </a:rPr>
            <a:t>Convenciones</a:t>
          </a:r>
        </a:p>
      </dgm:t>
    </dgm:pt>
    <dgm:pt modelId="{3E984093-4E74-984F-A252-F5DCE0C2D691}" type="parTrans" cxnId="{6CCC30A0-EDB4-FE49-AB68-51DB05C25F38}">
      <dgm:prSet/>
      <dgm:spPr/>
      <dgm:t>
        <a:bodyPr/>
        <a:lstStyle/>
        <a:p>
          <a:endParaRPr lang="es-ES"/>
        </a:p>
      </dgm:t>
    </dgm:pt>
    <dgm:pt modelId="{35E3F3AD-11AD-614C-8392-17C34272F6A7}" type="sibTrans" cxnId="{6CCC30A0-EDB4-FE49-AB68-51DB05C25F38}">
      <dgm:prSet/>
      <dgm:spPr/>
      <dgm:t>
        <a:bodyPr/>
        <a:lstStyle/>
        <a:p>
          <a:endParaRPr lang="es-ES"/>
        </a:p>
      </dgm:t>
    </dgm:pt>
    <dgm:pt modelId="{918B749B-6978-9046-871A-D524E315B6DF}">
      <dgm:prSet phldrT="[Texto]" custT="1"/>
      <dgm:spPr/>
      <dgm:t>
        <a:bodyPr/>
        <a:lstStyle/>
        <a:p>
          <a:r>
            <a:rPr lang="es-ES" sz="800" dirty="0">
              <a:latin typeface="Trebuchet MS" panose="020B0703020202090204" pitchFamily="34" charset="0"/>
            </a:rPr>
            <a:t>Discriminación racial; Respecto de las mujeres,; Tortura, tratamientos crueles, humanos y degradantes; Derechos del Niño; Estatuto de los Refugiados; Derechos de todos los Trabajadores Migrantes; Criminalidad Transnacional Organizada</a:t>
          </a:r>
        </a:p>
      </dgm:t>
    </dgm:pt>
    <dgm:pt modelId="{7DB03225-A4D5-894B-9BFE-645C95AC9B46}" type="parTrans" cxnId="{E0381BE7-DDF8-624D-A491-6B13A5C4E44F}">
      <dgm:prSet/>
      <dgm:spPr/>
      <dgm:t>
        <a:bodyPr/>
        <a:lstStyle/>
        <a:p>
          <a:endParaRPr lang="es-ES"/>
        </a:p>
      </dgm:t>
    </dgm:pt>
    <dgm:pt modelId="{BC40FD72-021B-F140-8D20-6919515E799F}" type="sibTrans" cxnId="{E0381BE7-DDF8-624D-A491-6B13A5C4E44F}">
      <dgm:prSet/>
      <dgm:spPr/>
      <dgm:t>
        <a:bodyPr/>
        <a:lstStyle/>
        <a:p>
          <a:endParaRPr lang="es-ES"/>
        </a:p>
      </dgm:t>
    </dgm:pt>
    <dgm:pt modelId="{5C37AB71-3BE4-E34B-8CF0-0358AF7CB888}">
      <dgm:prSet phldrT="[Texto]" custT="1"/>
      <dgm:spPr/>
      <dgm:t>
        <a:bodyPr/>
        <a:lstStyle/>
        <a:p>
          <a:r>
            <a:rPr lang="es-ES" sz="1000" b="1" dirty="0">
              <a:latin typeface="Trebuchet MS" panose="020B0603020202020204" pitchFamily="34" charset="0"/>
            </a:rPr>
            <a:t>Protocolos</a:t>
          </a:r>
        </a:p>
      </dgm:t>
    </dgm:pt>
    <dgm:pt modelId="{4475837B-40AF-0D43-BA01-3855BE371A9E}" type="parTrans" cxnId="{52F18850-B667-DC41-9C0E-11108D4B1C6C}">
      <dgm:prSet/>
      <dgm:spPr/>
      <dgm:t>
        <a:bodyPr/>
        <a:lstStyle/>
        <a:p>
          <a:endParaRPr lang="es-ES"/>
        </a:p>
      </dgm:t>
    </dgm:pt>
    <dgm:pt modelId="{01B7880A-41AB-8A4A-8060-5E2570926BD4}" type="sibTrans" cxnId="{52F18850-B667-DC41-9C0E-11108D4B1C6C}">
      <dgm:prSet/>
      <dgm:spPr/>
      <dgm:t>
        <a:bodyPr/>
        <a:lstStyle/>
        <a:p>
          <a:endParaRPr lang="es-ES"/>
        </a:p>
      </dgm:t>
    </dgm:pt>
    <dgm:pt modelId="{9BC3502B-DE1C-6443-8B01-DD14496D868C}">
      <dgm:prSet phldrT="[Texto]" custT="1"/>
      <dgm:spPr/>
      <dgm:t>
        <a:bodyPr/>
        <a:lstStyle/>
        <a:p>
          <a:r>
            <a:rPr lang="es-ES" sz="800" dirty="0">
              <a:latin typeface="Trebuchet MS" panose="020B0703020202090204" pitchFamily="34" charset="0"/>
            </a:rPr>
            <a:t>Palermo: Relativo a la Trata de Personas; Tráfico Ilícito por Tierra, Mar y Aire, Estatuto de Refugiados </a:t>
          </a:r>
        </a:p>
      </dgm:t>
    </dgm:pt>
    <dgm:pt modelId="{32C56329-741A-964D-8E92-6E963F439E18}" type="parTrans" cxnId="{7885349F-B71E-D745-9557-9B5C74D6ECF8}">
      <dgm:prSet/>
      <dgm:spPr/>
      <dgm:t>
        <a:bodyPr/>
        <a:lstStyle/>
        <a:p>
          <a:endParaRPr lang="es-ES"/>
        </a:p>
      </dgm:t>
    </dgm:pt>
    <dgm:pt modelId="{3A3B3209-30F6-E647-BDC2-986839FA0402}" type="sibTrans" cxnId="{7885349F-B71E-D745-9557-9B5C74D6ECF8}">
      <dgm:prSet/>
      <dgm:spPr/>
      <dgm:t>
        <a:bodyPr/>
        <a:lstStyle/>
        <a:p>
          <a:endParaRPr lang="es-ES"/>
        </a:p>
      </dgm:t>
    </dgm:pt>
    <dgm:pt modelId="{A6AA9773-1F52-B04D-96D7-3564E50BC76F}">
      <dgm:prSet phldrT="[Texto]" custT="1"/>
      <dgm:spPr/>
      <dgm:t>
        <a:bodyPr/>
        <a:lstStyle/>
        <a:p>
          <a:r>
            <a:rPr lang="es-ES" sz="900" b="1" dirty="0">
              <a:latin typeface="Trebuchet MS" panose="020B0603020202020204" pitchFamily="34" charset="0"/>
            </a:rPr>
            <a:t>Sistema Interamericano</a:t>
          </a:r>
        </a:p>
      </dgm:t>
    </dgm:pt>
    <dgm:pt modelId="{DA5D0099-CDC3-5647-B6CD-EE7D67C67706}" type="parTrans" cxnId="{0AB0DB70-E6E1-AA47-9269-02F0FBF2E300}">
      <dgm:prSet/>
      <dgm:spPr/>
      <dgm:t>
        <a:bodyPr/>
        <a:lstStyle/>
        <a:p>
          <a:endParaRPr lang="es-ES"/>
        </a:p>
      </dgm:t>
    </dgm:pt>
    <dgm:pt modelId="{12F66CBA-65DC-4D42-AAAF-DD51E4EFBD0E}" type="sibTrans" cxnId="{0AB0DB70-E6E1-AA47-9269-02F0FBF2E300}">
      <dgm:prSet/>
      <dgm:spPr/>
      <dgm:t>
        <a:bodyPr/>
        <a:lstStyle/>
        <a:p>
          <a:endParaRPr lang="es-ES"/>
        </a:p>
      </dgm:t>
    </dgm:pt>
    <dgm:pt modelId="{D585B98F-DB79-4F4E-B740-BE7A4D75912C}">
      <dgm:prSet phldrT="[Texto]" custT="1"/>
      <dgm:spPr/>
      <dgm:t>
        <a:bodyPr/>
        <a:lstStyle/>
        <a:p>
          <a:r>
            <a:rPr lang="es-ES" sz="800" dirty="0">
              <a:latin typeface="Trebuchet MS" panose="020B0703020202090204" pitchFamily="34" charset="0"/>
            </a:rPr>
            <a:t>Convención Americana  sobre Derechos Humanos</a:t>
          </a:r>
        </a:p>
      </dgm:t>
    </dgm:pt>
    <dgm:pt modelId="{1EF2D0DA-E592-7141-AC0F-CF6CF915965F}" type="parTrans" cxnId="{BE590D4D-FB23-B54B-96B6-59C28C569211}">
      <dgm:prSet/>
      <dgm:spPr/>
      <dgm:t>
        <a:bodyPr/>
        <a:lstStyle/>
        <a:p>
          <a:endParaRPr lang="es-ES"/>
        </a:p>
      </dgm:t>
    </dgm:pt>
    <dgm:pt modelId="{98D8DC8A-9E59-6D4E-826E-C32BE08B6DD8}" type="sibTrans" cxnId="{BE590D4D-FB23-B54B-96B6-59C28C569211}">
      <dgm:prSet/>
      <dgm:spPr/>
      <dgm:t>
        <a:bodyPr/>
        <a:lstStyle/>
        <a:p>
          <a:endParaRPr lang="es-ES"/>
        </a:p>
      </dgm:t>
    </dgm:pt>
    <dgm:pt modelId="{ACD92568-A5B7-E24C-8031-67FAFC451FF5}">
      <dgm:prSet phldrT="[Texto]" custT="1"/>
      <dgm:spPr/>
      <dgm:t>
        <a:bodyPr/>
        <a:lstStyle/>
        <a:p>
          <a:r>
            <a:rPr lang="es-ES" sz="800" dirty="0">
              <a:latin typeface="Trebuchet MS" panose="020B0703020202090204" pitchFamily="34" charset="0"/>
            </a:rPr>
            <a:t>Pactos Internacionales (Civiles y Políticos – Económicos, Sociales y Culturales</a:t>
          </a:r>
        </a:p>
      </dgm:t>
    </dgm:pt>
    <dgm:pt modelId="{2E1DE265-2059-4E4C-9607-08686FD71F6E}" type="parTrans" cxnId="{122DACB4-BD1D-6B4F-AAB9-4AFA6F2DA45A}">
      <dgm:prSet/>
      <dgm:spPr/>
      <dgm:t>
        <a:bodyPr/>
        <a:lstStyle/>
        <a:p>
          <a:endParaRPr lang="es-ES"/>
        </a:p>
      </dgm:t>
    </dgm:pt>
    <dgm:pt modelId="{A93741F6-2873-7F49-B1B0-102BD78DF2E2}" type="sibTrans" cxnId="{122DACB4-BD1D-6B4F-AAB9-4AFA6F2DA45A}">
      <dgm:prSet/>
      <dgm:spPr/>
      <dgm:t>
        <a:bodyPr/>
        <a:lstStyle/>
        <a:p>
          <a:endParaRPr lang="es-ES"/>
        </a:p>
      </dgm:t>
    </dgm:pt>
    <dgm:pt modelId="{E8EEB27E-33C1-0443-A51C-31DCCBBBFF27}" type="pres">
      <dgm:prSet presAssocID="{DB2B594D-93EE-BB45-9DCC-9426EBB0A85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DD4E569-0BC4-FA45-A8D1-41B2975DA2BE}" type="pres">
      <dgm:prSet presAssocID="{DB2B594D-93EE-BB45-9DCC-9426EBB0A859}" presName="children" presStyleCnt="0"/>
      <dgm:spPr/>
    </dgm:pt>
    <dgm:pt modelId="{7DD0E2BE-C612-1244-9236-41D9438C378E}" type="pres">
      <dgm:prSet presAssocID="{DB2B594D-93EE-BB45-9DCC-9426EBB0A859}" presName="child1group" presStyleCnt="0"/>
      <dgm:spPr/>
    </dgm:pt>
    <dgm:pt modelId="{E40D9240-4C43-9044-9F21-138E0BDC292D}" type="pres">
      <dgm:prSet presAssocID="{DB2B594D-93EE-BB45-9DCC-9426EBB0A859}" presName="child1" presStyleLbl="bgAcc1" presStyleIdx="0" presStyleCnt="4" custScaleX="130955"/>
      <dgm:spPr/>
      <dgm:t>
        <a:bodyPr/>
        <a:lstStyle/>
        <a:p>
          <a:endParaRPr lang="pt-BR"/>
        </a:p>
      </dgm:t>
    </dgm:pt>
    <dgm:pt modelId="{CD90EA8E-276F-D04E-8F9E-0969519CD964}" type="pres">
      <dgm:prSet presAssocID="{DB2B594D-93EE-BB45-9DCC-9426EBB0A85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AA5A41F-6BE3-4941-838D-3B37C3C3D8D6}" type="pres">
      <dgm:prSet presAssocID="{DB2B594D-93EE-BB45-9DCC-9426EBB0A859}" presName="child2group" presStyleCnt="0"/>
      <dgm:spPr/>
    </dgm:pt>
    <dgm:pt modelId="{1EAF8F05-54D1-2646-8349-42FB6BD0E0C4}" type="pres">
      <dgm:prSet presAssocID="{DB2B594D-93EE-BB45-9DCC-9426EBB0A859}" presName="child2" presStyleLbl="bgAcc1" presStyleIdx="1" presStyleCnt="4" custScaleX="149632" custLinFactNeighborX="30498"/>
      <dgm:spPr/>
      <dgm:t>
        <a:bodyPr/>
        <a:lstStyle/>
        <a:p>
          <a:endParaRPr lang="pt-BR"/>
        </a:p>
      </dgm:t>
    </dgm:pt>
    <dgm:pt modelId="{21A0CA47-0154-2244-A8CC-096289A42C69}" type="pres">
      <dgm:prSet presAssocID="{DB2B594D-93EE-BB45-9DCC-9426EBB0A85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F16F47A-8184-AD44-B8B5-259E381F03F6}" type="pres">
      <dgm:prSet presAssocID="{DB2B594D-93EE-BB45-9DCC-9426EBB0A859}" presName="child3group" presStyleCnt="0"/>
      <dgm:spPr/>
    </dgm:pt>
    <dgm:pt modelId="{496061A4-1D15-9147-BAC1-9A7112467A6E}" type="pres">
      <dgm:prSet presAssocID="{DB2B594D-93EE-BB45-9DCC-9426EBB0A859}" presName="child3" presStyleLbl="bgAcc1" presStyleIdx="2" presStyleCnt="4" custScaleX="128549" custLinFactNeighborX="31942" custLinFactNeighborY="-5444"/>
      <dgm:spPr/>
      <dgm:t>
        <a:bodyPr/>
        <a:lstStyle/>
        <a:p>
          <a:endParaRPr lang="pt-BR"/>
        </a:p>
      </dgm:t>
    </dgm:pt>
    <dgm:pt modelId="{B69FDE90-481E-394E-837F-1CE58A0906D1}" type="pres">
      <dgm:prSet presAssocID="{DB2B594D-93EE-BB45-9DCC-9426EBB0A85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A77470B-A8D1-994D-9C67-724A880799CC}" type="pres">
      <dgm:prSet presAssocID="{DB2B594D-93EE-BB45-9DCC-9426EBB0A859}" presName="child4group" presStyleCnt="0"/>
      <dgm:spPr/>
    </dgm:pt>
    <dgm:pt modelId="{4FE6AFD5-ED3E-FF4E-8D35-33B0F08521E6}" type="pres">
      <dgm:prSet presAssocID="{DB2B594D-93EE-BB45-9DCC-9426EBB0A859}" presName="child4" presStyleLbl="bgAcc1" presStyleIdx="3" presStyleCnt="4" custScaleX="128330"/>
      <dgm:spPr/>
      <dgm:t>
        <a:bodyPr/>
        <a:lstStyle/>
        <a:p>
          <a:endParaRPr lang="pt-BR"/>
        </a:p>
      </dgm:t>
    </dgm:pt>
    <dgm:pt modelId="{F836CDD1-38CC-4848-AF19-D8320F7B9A7B}" type="pres">
      <dgm:prSet presAssocID="{DB2B594D-93EE-BB45-9DCC-9426EBB0A85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B997AF8-1B04-2446-8BB5-609225965D69}" type="pres">
      <dgm:prSet presAssocID="{DB2B594D-93EE-BB45-9DCC-9426EBB0A859}" presName="childPlaceholder" presStyleCnt="0"/>
      <dgm:spPr/>
    </dgm:pt>
    <dgm:pt modelId="{D33929EC-DFE7-3944-9F36-EFA4DB1E37FB}" type="pres">
      <dgm:prSet presAssocID="{DB2B594D-93EE-BB45-9DCC-9426EBB0A859}" presName="circle" presStyleCnt="0"/>
      <dgm:spPr/>
    </dgm:pt>
    <dgm:pt modelId="{A1810690-F725-6D46-9061-07EAEAD55F32}" type="pres">
      <dgm:prSet presAssocID="{DB2B594D-93EE-BB45-9DCC-9426EBB0A859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3AD4216-DF87-B647-A487-E216716BFFC4}" type="pres">
      <dgm:prSet presAssocID="{DB2B594D-93EE-BB45-9DCC-9426EBB0A859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904419C-9B3F-A145-BEBD-2B288E1DFE4F}" type="pres">
      <dgm:prSet presAssocID="{DB2B594D-93EE-BB45-9DCC-9426EBB0A859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58C783A-57A3-A840-8E87-1E0889DA7A52}" type="pres">
      <dgm:prSet presAssocID="{DB2B594D-93EE-BB45-9DCC-9426EBB0A859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296D035-743D-7F4C-B50A-CB99E81F33E8}" type="pres">
      <dgm:prSet presAssocID="{DB2B594D-93EE-BB45-9DCC-9426EBB0A859}" presName="quadrantPlaceholder" presStyleCnt="0"/>
      <dgm:spPr/>
    </dgm:pt>
    <dgm:pt modelId="{4F464343-D3C5-4D4E-BB1B-9AA24BCEC36A}" type="pres">
      <dgm:prSet presAssocID="{DB2B594D-93EE-BB45-9DCC-9426EBB0A859}" presName="center1" presStyleLbl="fgShp" presStyleIdx="0" presStyleCnt="2"/>
      <dgm:spPr/>
    </dgm:pt>
    <dgm:pt modelId="{CD3FB4C4-F0CF-CF44-B583-762CF053AE5F}" type="pres">
      <dgm:prSet presAssocID="{DB2B594D-93EE-BB45-9DCC-9426EBB0A859}" presName="center2" presStyleLbl="fgShp" presStyleIdx="1" presStyleCnt="2"/>
      <dgm:spPr/>
    </dgm:pt>
  </dgm:ptLst>
  <dgm:cxnLst>
    <dgm:cxn modelId="{AE7A6622-9A6E-4EA3-894D-074A213582F5}" type="presOf" srcId="{5C37AB71-3BE4-E34B-8CF0-0358AF7CB888}" destId="{4904419C-9B3F-A145-BEBD-2B288E1DFE4F}" srcOrd="0" destOrd="0" presId="urn:microsoft.com/office/officeart/2005/8/layout/cycle4"/>
    <dgm:cxn modelId="{122DACB4-BD1D-6B4F-AAB9-4AFA6F2DA45A}" srcId="{E78A049D-DD9A-C944-9F2F-D1D923998E02}" destId="{ACD92568-A5B7-E24C-8031-67FAFC451FF5}" srcOrd="1" destOrd="0" parTransId="{2E1DE265-2059-4E4C-9607-08686FD71F6E}" sibTransId="{A93741F6-2873-7F49-B1B0-102BD78DF2E2}"/>
    <dgm:cxn modelId="{D5AFD130-7B60-4193-8B19-900A044A2E0D}" type="presOf" srcId="{DB2B594D-93EE-BB45-9DCC-9426EBB0A859}" destId="{E8EEB27E-33C1-0443-A51C-31DCCBBBFF27}" srcOrd="0" destOrd="0" presId="urn:microsoft.com/office/officeart/2005/8/layout/cycle4"/>
    <dgm:cxn modelId="{09C5C672-EA04-1D43-84E3-EBBEE09B8B44}" srcId="{DB2B594D-93EE-BB45-9DCC-9426EBB0A859}" destId="{E78A049D-DD9A-C944-9F2F-D1D923998E02}" srcOrd="0" destOrd="0" parTransId="{AE9F36CE-216A-7345-A97A-9B5CC4AA812E}" sibTransId="{CFA8215F-1C5F-0243-A269-E6740A4C5618}"/>
    <dgm:cxn modelId="{BE590D4D-FB23-B54B-96B6-59C28C569211}" srcId="{A6AA9773-1F52-B04D-96D7-3564E50BC76F}" destId="{D585B98F-DB79-4F4E-B740-BE7A4D75912C}" srcOrd="0" destOrd="0" parTransId="{1EF2D0DA-E592-7141-AC0F-CF6CF915965F}" sibTransId="{98D8DC8A-9E59-6D4E-826E-C32BE08B6DD8}"/>
    <dgm:cxn modelId="{5B92AF1C-A6B2-44E5-A1E0-5C5D76B03A69}" type="presOf" srcId="{918B749B-6978-9046-871A-D524E315B6DF}" destId="{21A0CA47-0154-2244-A8CC-096289A42C69}" srcOrd="1" destOrd="0" presId="urn:microsoft.com/office/officeart/2005/8/layout/cycle4"/>
    <dgm:cxn modelId="{5A96E6C9-A2E9-4E44-8A72-B4FEBF724C39}" type="presOf" srcId="{E78A049D-DD9A-C944-9F2F-D1D923998E02}" destId="{A1810690-F725-6D46-9061-07EAEAD55F32}" srcOrd="0" destOrd="0" presId="urn:microsoft.com/office/officeart/2005/8/layout/cycle4"/>
    <dgm:cxn modelId="{74D2E802-DB8B-4802-A6BC-63BB19960314}" type="presOf" srcId="{918B749B-6978-9046-871A-D524E315B6DF}" destId="{1EAF8F05-54D1-2646-8349-42FB6BD0E0C4}" srcOrd="0" destOrd="0" presId="urn:microsoft.com/office/officeart/2005/8/layout/cycle4"/>
    <dgm:cxn modelId="{A0A6A83D-3EC4-46DA-B604-31BDA562A87E}" type="presOf" srcId="{B69399D9-B240-8448-B9B2-6A93E9FEC41A}" destId="{CD90EA8E-276F-D04E-8F9E-0969519CD964}" srcOrd="1" destOrd="0" presId="urn:microsoft.com/office/officeart/2005/8/layout/cycle4"/>
    <dgm:cxn modelId="{7885349F-B71E-D745-9557-9B5C74D6ECF8}" srcId="{5C37AB71-3BE4-E34B-8CF0-0358AF7CB888}" destId="{9BC3502B-DE1C-6443-8B01-DD14496D868C}" srcOrd="0" destOrd="0" parTransId="{32C56329-741A-964D-8E92-6E963F439E18}" sibTransId="{3A3B3209-30F6-E647-BDC2-986839FA0402}"/>
    <dgm:cxn modelId="{6CCC30A0-EDB4-FE49-AB68-51DB05C25F38}" srcId="{DB2B594D-93EE-BB45-9DCC-9426EBB0A859}" destId="{A97F03E6-28F7-D146-9516-2AACF5BC54B5}" srcOrd="1" destOrd="0" parTransId="{3E984093-4E74-984F-A252-F5DCE0C2D691}" sibTransId="{35E3F3AD-11AD-614C-8392-17C34272F6A7}"/>
    <dgm:cxn modelId="{1D817C1A-7D79-4929-8212-36D1E2A16D7E}" type="presOf" srcId="{B69399D9-B240-8448-B9B2-6A93E9FEC41A}" destId="{E40D9240-4C43-9044-9F21-138E0BDC292D}" srcOrd="0" destOrd="0" presId="urn:microsoft.com/office/officeart/2005/8/layout/cycle4"/>
    <dgm:cxn modelId="{56F530A7-B36A-4E55-B0E8-960C0DEB3F80}" type="presOf" srcId="{A97F03E6-28F7-D146-9516-2AACF5BC54B5}" destId="{13AD4216-DF87-B647-A487-E216716BFFC4}" srcOrd="0" destOrd="0" presId="urn:microsoft.com/office/officeart/2005/8/layout/cycle4"/>
    <dgm:cxn modelId="{5A409186-EE23-4B77-8EAC-228ABBEEB002}" type="presOf" srcId="{A6AA9773-1F52-B04D-96D7-3564E50BC76F}" destId="{F58C783A-57A3-A840-8E87-1E0889DA7A52}" srcOrd="0" destOrd="0" presId="urn:microsoft.com/office/officeart/2005/8/layout/cycle4"/>
    <dgm:cxn modelId="{54E1CF29-2FD2-4C9D-BFE5-41D574E637CF}" type="presOf" srcId="{ACD92568-A5B7-E24C-8031-67FAFC451FF5}" destId="{E40D9240-4C43-9044-9F21-138E0BDC292D}" srcOrd="0" destOrd="1" presId="urn:microsoft.com/office/officeart/2005/8/layout/cycle4"/>
    <dgm:cxn modelId="{E0381BE7-DDF8-624D-A491-6B13A5C4E44F}" srcId="{A97F03E6-28F7-D146-9516-2AACF5BC54B5}" destId="{918B749B-6978-9046-871A-D524E315B6DF}" srcOrd="0" destOrd="0" parTransId="{7DB03225-A4D5-894B-9BFE-645C95AC9B46}" sibTransId="{BC40FD72-021B-F140-8D20-6919515E799F}"/>
    <dgm:cxn modelId="{4360DB92-7955-43F3-A471-6DC263E2AC70}" type="presOf" srcId="{9BC3502B-DE1C-6443-8B01-DD14496D868C}" destId="{B69FDE90-481E-394E-837F-1CE58A0906D1}" srcOrd="1" destOrd="0" presId="urn:microsoft.com/office/officeart/2005/8/layout/cycle4"/>
    <dgm:cxn modelId="{A0F75742-DDE0-4827-A1F1-52F420D4CA52}" type="presOf" srcId="{D585B98F-DB79-4F4E-B740-BE7A4D75912C}" destId="{4FE6AFD5-ED3E-FF4E-8D35-33B0F08521E6}" srcOrd="0" destOrd="0" presId="urn:microsoft.com/office/officeart/2005/8/layout/cycle4"/>
    <dgm:cxn modelId="{52F18850-B667-DC41-9C0E-11108D4B1C6C}" srcId="{DB2B594D-93EE-BB45-9DCC-9426EBB0A859}" destId="{5C37AB71-3BE4-E34B-8CF0-0358AF7CB888}" srcOrd="2" destOrd="0" parTransId="{4475837B-40AF-0D43-BA01-3855BE371A9E}" sibTransId="{01B7880A-41AB-8A4A-8060-5E2570926BD4}"/>
    <dgm:cxn modelId="{8CFE76F3-1893-4A2D-B3B5-FAF090C3A02A}" type="presOf" srcId="{9BC3502B-DE1C-6443-8B01-DD14496D868C}" destId="{496061A4-1D15-9147-BAC1-9A7112467A6E}" srcOrd="0" destOrd="0" presId="urn:microsoft.com/office/officeart/2005/8/layout/cycle4"/>
    <dgm:cxn modelId="{95757406-6722-4A89-8E80-6546875B516F}" type="presOf" srcId="{D585B98F-DB79-4F4E-B740-BE7A4D75912C}" destId="{F836CDD1-38CC-4848-AF19-D8320F7B9A7B}" srcOrd="1" destOrd="0" presId="urn:microsoft.com/office/officeart/2005/8/layout/cycle4"/>
    <dgm:cxn modelId="{0AB0DB70-E6E1-AA47-9269-02F0FBF2E300}" srcId="{DB2B594D-93EE-BB45-9DCC-9426EBB0A859}" destId="{A6AA9773-1F52-B04D-96D7-3564E50BC76F}" srcOrd="3" destOrd="0" parTransId="{DA5D0099-CDC3-5647-B6CD-EE7D67C67706}" sibTransId="{12F66CBA-65DC-4D42-AAAF-DD51E4EFBD0E}"/>
    <dgm:cxn modelId="{D391E4BB-588F-E34B-AAC4-0AD7C8B82394}" srcId="{E78A049D-DD9A-C944-9F2F-D1D923998E02}" destId="{B69399D9-B240-8448-B9B2-6A93E9FEC41A}" srcOrd="0" destOrd="0" parTransId="{274D54CE-451A-4C4C-A782-152B203B4D8B}" sibTransId="{E4BD95AF-8809-9E46-B692-9601DF47B32A}"/>
    <dgm:cxn modelId="{A0279DE9-6DBB-4B61-8436-D339376D05A2}" type="presOf" srcId="{ACD92568-A5B7-E24C-8031-67FAFC451FF5}" destId="{CD90EA8E-276F-D04E-8F9E-0969519CD964}" srcOrd="1" destOrd="1" presId="urn:microsoft.com/office/officeart/2005/8/layout/cycle4"/>
    <dgm:cxn modelId="{01E4C2FD-A4F6-4FEA-AA5B-88BDA91EB524}" type="presParOf" srcId="{E8EEB27E-33C1-0443-A51C-31DCCBBBFF27}" destId="{7DD4E569-0BC4-FA45-A8D1-41B2975DA2BE}" srcOrd="0" destOrd="0" presId="urn:microsoft.com/office/officeart/2005/8/layout/cycle4"/>
    <dgm:cxn modelId="{84277DEA-1FBE-4BE9-B5FD-48BAF9908DD6}" type="presParOf" srcId="{7DD4E569-0BC4-FA45-A8D1-41B2975DA2BE}" destId="{7DD0E2BE-C612-1244-9236-41D9438C378E}" srcOrd="0" destOrd="0" presId="urn:microsoft.com/office/officeart/2005/8/layout/cycle4"/>
    <dgm:cxn modelId="{C10437EF-20F2-4890-B89A-83AA7FE9EA2B}" type="presParOf" srcId="{7DD0E2BE-C612-1244-9236-41D9438C378E}" destId="{E40D9240-4C43-9044-9F21-138E0BDC292D}" srcOrd="0" destOrd="0" presId="urn:microsoft.com/office/officeart/2005/8/layout/cycle4"/>
    <dgm:cxn modelId="{3EF4C170-D7D4-43FA-A160-AF696A57C407}" type="presParOf" srcId="{7DD0E2BE-C612-1244-9236-41D9438C378E}" destId="{CD90EA8E-276F-D04E-8F9E-0969519CD964}" srcOrd="1" destOrd="0" presId="urn:microsoft.com/office/officeart/2005/8/layout/cycle4"/>
    <dgm:cxn modelId="{51DAFE64-8FB5-48E8-A3F8-88ADBA67126F}" type="presParOf" srcId="{7DD4E569-0BC4-FA45-A8D1-41B2975DA2BE}" destId="{DAA5A41F-6BE3-4941-838D-3B37C3C3D8D6}" srcOrd="1" destOrd="0" presId="urn:microsoft.com/office/officeart/2005/8/layout/cycle4"/>
    <dgm:cxn modelId="{011B33DA-92AA-49BF-8199-0BB0A1083C9A}" type="presParOf" srcId="{DAA5A41F-6BE3-4941-838D-3B37C3C3D8D6}" destId="{1EAF8F05-54D1-2646-8349-42FB6BD0E0C4}" srcOrd="0" destOrd="0" presId="urn:microsoft.com/office/officeart/2005/8/layout/cycle4"/>
    <dgm:cxn modelId="{3101EAB7-1A32-4A89-9372-E8CF2BFC5749}" type="presParOf" srcId="{DAA5A41F-6BE3-4941-838D-3B37C3C3D8D6}" destId="{21A0CA47-0154-2244-A8CC-096289A42C69}" srcOrd="1" destOrd="0" presId="urn:microsoft.com/office/officeart/2005/8/layout/cycle4"/>
    <dgm:cxn modelId="{B9D19ACE-00DB-46E1-BD34-83F7DAB17D4C}" type="presParOf" srcId="{7DD4E569-0BC4-FA45-A8D1-41B2975DA2BE}" destId="{AF16F47A-8184-AD44-B8B5-259E381F03F6}" srcOrd="2" destOrd="0" presId="urn:microsoft.com/office/officeart/2005/8/layout/cycle4"/>
    <dgm:cxn modelId="{96B53393-E6BC-4B86-ADAD-BA8CCE89B0C6}" type="presParOf" srcId="{AF16F47A-8184-AD44-B8B5-259E381F03F6}" destId="{496061A4-1D15-9147-BAC1-9A7112467A6E}" srcOrd="0" destOrd="0" presId="urn:microsoft.com/office/officeart/2005/8/layout/cycle4"/>
    <dgm:cxn modelId="{595D9674-4506-4ADD-BBBA-432DD4F50662}" type="presParOf" srcId="{AF16F47A-8184-AD44-B8B5-259E381F03F6}" destId="{B69FDE90-481E-394E-837F-1CE58A0906D1}" srcOrd="1" destOrd="0" presId="urn:microsoft.com/office/officeart/2005/8/layout/cycle4"/>
    <dgm:cxn modelId="{11182D8C-A0C2-4B9D-A94B-09F1BD592183}" type="presParOf" srcId="{7DD4E569-0BC4-FA45-A8D1-41B2975DA2BE}" destId="{2A77470B-A8D1-994D-9C67-724A880799CC}" srcOrd="3" destOrd="0" presId="urn:microsoft.com/office/officeart/2005/8/layout/cycle4"/>
    <dgm:cxn modelId="{003F3694-5831-423B-A6AA-A346E4A44DA9}" type="presParOf" srcId="{2A77470B-A8D1-994D-9C67-724A880799CC}" destId="{4FE6AFD5-ED3E-FF4E-8D35-33B0F08521E6}" srcOrd="0" destOrd="0" presId="urn:microsoft.com/office/officeart/2005/8/layout/cycle4"/>
    <dgm:cxn modelId="{CCEF0B2C-A880-40A2-940F-701FB2C34B68}" type="presParOf" srcId="{2A77470B-A8D1-994D-9C67-724A880799CC}" destId="{F836CDD1-38CC-4848-AF19-D8320F7B9A7B}" srcOrd="1" destOrd="0" presId="urn:microsoft.com/office/officeart/2005/8/layout/cycle4"/>
    <dgm:cxn modelId="{976F39BC-BE4C-4D76-9FB6-E19BA99FBA3B}" type="presParOf" srcId="{7DD4E569-0BC4-FA45-A8D1-41B2975DA2BE}" destId="{7B997AF8-1B04-2446-8BB5-609225965D69}" srcOrd="4" destOrd="0" presId="urn:microsoft.com/office/officeart/2005/8/layout/cycle4"/>
    <dgm:cxn modelId="{3B67532D-E8FE-4A19-AA34-7518B2252342}" type="presParOf" srcId="{E8EEB27E-33C1-0443-A51C-31DCCBBBFF27}" destId="{D33929EC-DFE7-3944-9F36-EFA4DB1E37FB}" srcOrd="1" destOrd="0" presId="urn:microsoft.com/office/officeart/2005/8/layout/cycle4"/>
    <dgm:cxn modelId="{DF6C74A1-850B-4FB0-851C-D86BD547B611}" type="presParOf" srcId="{D33929EC-DFE7-3944-9F36-EFA4DB1E37FB}" destId="{A1810690-F725-6D46-9061-07EAEAD55F32}" srcOrd="0" destOrd="0" presId="urn:microsoft.com/office/officeart/2005/8/layout/cycle4"/>
    <dgm:cxn modelId="{A3029F3B-6DBC-4A68-854F-3512DBFE858B}" type="presParOf" srcId="{D33929EC-DFE7-3944-9F36-EFA4DB1E37FB}" destId="{13AD4216-DF87-B647-A487-E216716BFFC4}" srcOrd="1" destOrd="0" presId="urn:microsoft.com/office/officeart/2005/8/layout/cycle4"/>
    <dgm:cxn modelId="{916560A4-3C8F-474A-B638-CC01A609971C}" type="presParOf" srcId="{D33929EC-DFE7-3944-9F36-EFA4DB1E37FB}" destId="{4904419C-9B3F-A145-BEBD-2B288E1DFE4F}" srcOrd="2" destOrd="0" presId="urn:microsoft.com/office/officeart/2005/8/layout/cycle4"/>
    <dgm:cxn modelId="{E6A3E672-F93A-404D-9938-69F1DD71491F}" type="presParOf" srcId="{D33929EC-DFE7-3944-9F36-EFA4DB1E37FB}" destId="{F58C783A-57A3-A840-8E87-1E0889DA7A52}" srcOrd="3" destOrd="0" presId="urn:microsoft.com/office/officeart/2005/8/layout/cycle4"/>
    <dgm:cxn modelId="{E750697E-AFBE-4924-8A4A-72AB986E44D6}" type="presParOf" srcId="{D33929EC-DFE7-3944-9F36-EFA4DB1E37FB}" destId="{2296D035-743D-7F4C-B50A-CB99E81F33E8}" srcOrd="4" destOrd="0" presId="urn:microsoft.com/office/officeart/2005/8/layout/cycle4"/>
    <dgm:cxn modelId="{FEE4588A-E346-4C39-95A4-9B1ABF03A357}" type="presParOf" srcId="{E8EEB27E-33C1-0443-A51C-31DCCBBBFF27}" destId="{4F464343-D3C5-4D4E-BB1B-9AA24BCEC36A}" srcOrd="2" destOrd="0" presId="urn:microsoft.com/office/officeart/2005/8/layout/cycle4"/>
    <dgm:cxn modelId="{5A4441F9-9B8C-40A4-8084-3FC401066A14}" type="presParOf" srcId="{E8EEB27E-33C1-0443-A51C-31DCCBBBFF27}" destId="{CD3FB4C4-F0CF-CF44-B583-762CF053AE5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061A4-1D15-9147-BAC1-9A7112467A6E}">
      <dsp:nvSpPr>
        <dsp:cNvPr id="0" name=""/>
        <dsp:cNvSpPr/>
      </dsp:nvSpPr>
      <dsp:spPr>
        <a:xfrm>
          <a:off x="3887862" y="2218561"/>
          <a:ext cx="2126323" cy="10714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361436"/>
              <a:satOff val="-7560"/>
              <a:lumOff val="4206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800" kern="1200" dirty="0">
              <a:latin typeface="Trebuchet MS" panose="020B0703020202090204" pitchFamily="34" charset="0"/>
            </a:rPr>
            <a:t>Palermo: Relativo a la Trata de Personas; Tráfico Ilícito por Tierra, Mar y Aire, Estatuto de Refugiados </a:t>
          </a:r>
        </a:p>
      </dsp:txBody>
      <dsp:txXfrm>
        <a:off x="4549296" y="2509968"/>
        <a:ext cx="1441352" cy="756535"/>
      </dsp:txXfrm>
    </dsp:sp>
    <dsp:sp modelId="{4FE6AFD5-ED3E-FF4E-8D35-33B0F08521E6}">
      <dsp:nvSpPr>
        <dsp:cNvPr id="0" name=""/>
        <dsp:cNvSpPr/>
      </dsp:nvSpPr>
      <dsp:spPr>
        <a:xfrm>
          <a:off x="662534" y="2276892"/>
          <a:ext cx="2122701" cy="10714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80718"/>
              <a:satOff val="-3780"/>
              <a:lumOff val="2103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800" kern="1200" dirty="0">
              <a:latin typeface="Trebuchet MS" panose="020B0703020202090204" pitchFamily="34" charset="0"/>
            </a:rPr>
            <a:t>Convención Americana  sobre Derechos Humanos</a:t>
          </a:r>
        </a:p>
      </dsp:txBody>
      <dsp:txXfrm>
        <a:off x="686071" y="2568299"/>
        <a:ext cx="1438816" cy="756535"/>
      </dsp:txXfrm>
    </dsp:sp>
    <dsp:sp modelId="{1EAF8F05-54D1-2646-8349-42FB6BD0E0C4}">
      <dsp:nvSpPr>
        <dsp:cNvPr id="0" name=""/>
        <dsp:cNvSpPr/>
      </dsp:nvSpPr>
      <dsp:spPr>
        <a:xfrm>
          <a:off x="3689610" y="0"/>
          <a:ext cx="2475056" cy="10714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80718"/>
              <a:satOff val="-3780"/>
              <a:lumOff val="2103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800" kern="1200" dirty="0">
              <a:latin typeface="Trebuchet MS" panose="020B0703020202090204" pitchFamily="34" charset="0"/>
            </a:rPr>
            <a:t>Discriminación racial; Respecto de las mujeres,; Tortura, tratamientos crueles, humanos y degradantes; Derechos del Niño; Estatuto de los Refugiados; Derechos de todos los Trabajadores Migrantes; Criminalidad Transnacional Organizada</a:t>
          </a:r>
        </a:p>
      </dsp:txBody>
      <dsp:txXfrm>
        <a:off x="4455664" y="23537"/>
        <a:ext cx="1685465" cy="756535"/>
      </dsp:txXfrm>
    </dsp:sp>
    <dsp:sp modelId="{E40D9240-4C43-9044-9F21-138E0BDC292D}">
      <dsp:nvSpPr>
        <dsp:cNvPr id="0" name=""/>
        <dsp:cNvSpPr/>
      </dsp:nvSpPr>
      <dsp:spPr>
        <a:xfrm>
          <a:off x="640824" y="0"/>
          <a:ext cx="2166121" cy="10714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800" kern="1200" dirty="0">
              <a:latin typeface="Trebuchet MS" panose="020B0703020202090204" pitchFamily="34" charset="0"/>
            </a:rPr>
            <a:t>Declaración Universal de DDHH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800" kern="1200" dirty="0">
              <a:latin typeface="Trebuchet MS" panose="020B0703020202090204" pitchFamily="34" charset="0"/>
            </a:rPr>
            <a:t>Pactos Internacionales (Civiles y Políticos – Económicos, Sociales y Culturales</a:t>
          </a:r>
        </a:p>
      </dsp:txBody>
      <dsp:txXfrm>
        <a:off x="664361" y="23537"/>
        <a:ext cx="1469210" cy="756535"/>
      </dsp:txXfrm>
    </dsp:sp>
    <dsp:sp modelId="{A1810690-F725-6D46-9061-07EAEAD55F32}">
      <dsp:nvSpPr>
        <dsp:cNvPr id="0" name=""/>
        <dsp:cNvSpPr/>
      </dsp:nvSpPr>
      <dsp:spPr>
        <a:xfrm>
          <a:off x="1667183" y="190857"/>
          <a:ext cx="1449845" cy="1449845"/>
        </a:xfrm>
        <a:prstGeom prst="pieWedg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1" kern="1200" dirty="0">
              <a:latin typeface="Trebuchet MS" panose="020B0603020202020204" pitchFamily="34" charset="0"/>
            </a:rPr>
            <a:t>Carta Internacional de los Derechos Humanos</a:t>
          </a:r>
        </a:p>
      </dsp:txBody>
      <dsp:txXfrm>
        <a:off x="2091833" y="615507"/>
        <a:ext cx="1025195" cy="1025195"/>
      </dsp:txXfrm>
    </dsp:sp>
    <dsp:sp modelId="{13AD4216-DF87-B647-A487-E216716BFFC4}">
      <dsp:nvSpPr>
        <dsp:cNvPr id="0" name=""/>
        <dsp:cNvSpPr/>
      </dsp:nvSpPr>
      <dsp:spPr>
        <a:xfrm rot="5400000">
          <a:off x="3183996" y="190857"/>
          <a:ext cx="1449845" cy="1449845"/>
        </a:xfrm>
        <a:prstGeom prst="pieWedge">
          <a:avLst/>
        </a:prstGeom>
        <a:gradFill rotWithShape="0">
          <a:gsLst>
            <a:gs pos="0">
              <a:schemeClr val="accent1">
                <a:shade val="50000"/>
                <a:hueOff val="180718"/>
                <a:satOff val="-3780"/>
                <a:lumOff val="21031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80718"/>
                <a:satOff val="-3780"/>
                <a:lumOff val="21031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80718"/>
                <a:satOff val="-3780"/>
                <a:lumOff val="210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1" kern="1200" dirty="0">
              <a:latin typeface="Trebuchet MS" panose="020B0603020202020204" pitchFamily="34" charset="0"/>
            </a:rPr>
            <a:t>Convenciones</a:t>
          </a:r>
        </a:p>
      </dsp:txBody>
      <dsp:txXfrm rot="-5400000">
        <a:off x="3183996" y="615507"/>
        <a:ext cx="1025195" cy="1025195"/>
      </dsp:txXfrm>
    </dsp:sp>
    <dsp:sp modelId="{4904419C-9B3F-A145-BEBD-2B288E1DFE4F}">
      <dsp:nvSpPr>
        <dsp:cNvPr id="0" name=""/>
        <dsp:cNvSpPr/>
      </dsp:nvSpPr>
      <dsp:spPr>
        <a:xfrm rot="10800000">
          <a:off x="3183996" y="1707669"/>
          <a:ext cx="1449845" cy="1449845"/>
        </a:xfrm>
        <a:prstGeom prst="pieWedge">
          <a:avLst/>
        </a:prstGeom>
        <a:gradFill rotWithShape="0">
          <a:gsLst>
            <a:gs pos="0">
              <a:schemeClr val="accent1">
                <a:shade val="50000"/>
                <a:hueOff val="361436"/>
                <a:satOff val="-7560"/>
                <a:lumOff val="4206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61436"/>
                <a:satOff val="-7560"/>
                <a:lumOff val="4206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61436"/>
                <a:satOff val="-7560"/>
                <a:lumOff val="420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1" kern="1200" dirty="0">
              <a:latin typeface="Trebuchet MS" panose="020B0603020202020204" pitchFamily="34" charset="0"/>
            </a:rPr>
            <a:t>Protocolos</a:t>
          </a:r>
        </a:p>
      </dsp:txBody>
      <dsp:txXfrm rot="10800000">
        <a:off x="3183996" y="1707669"/>
        <a:ext cx="1025195" cy="1025195"/>
      </dsp:txXfrm>
    </dsp:sp>
    <dsp:sp modelId="{F58C783A-57A3-A840-8E87-1E0889DA7A52}">
      <dsp:nvSpPr>
        <dsp:cNvPr id="0" name=""/>
        <dsp:cNvSpPr/>
      </dsp:nvSpPr>
      <dsp:spPr>
        <a:xfrm rot="16200000">
          <a:off x="1667183" y="1707669"/>
          <a:ext cx="1449845" cy="1449845"/>
        </a:xfrm>
        <a:prstGeom prst="pieWedge">
          <a:avLst/>
        </a:prstGeom>
        <a:gradFill rotWithShape="0">
          <a:gsLst>
            <a:gs pos="0">
              <a:schemeClr val="accent1">
                <a:shade val="50000"/>
                <a:hueOff val="180718"/>
                <a:satOff val="-3780"/>
                <a:lumOff val="21031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80718"/>
                <a:satOff val="-3780"/>
                <a:lumOff val="21031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80718"/>
                <a:satOff val="-3780"/>
                <a:lumOff val="210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b="1" kern="1200" dirty="0">
              <a:latin typeface="Trebuchet MS" panose="020B0603020202020204" pitchFamily="34" charset="0"/>
            </a:rPr>
            <a:t>Sistema Interamericano</a:t>
          </a:r>
        </a:p>
      </dsp:txBody>
      <dsp:txXfrm rot="5400000">
        <a:off x="2091833" y="1707669"/>
        <a:ext cx="1025195" cy="1025195"/>
      </dsp:txXfrm>
    </dsp:sp>
    <dsp:sp modelId="{4F464343-D3C5-4D4E-BB1B-9AA24BCEC36A}">
      <dsp:nvSpPr>
        <dsp:cNvPr id="0" name=""/>
        <dsp:cNvSpPr/>
      </dsp:nvSpPr>
      <dsp:spPr>
        <a:xfrm>
          <a:off x="2900221" y="1372832"/>
          <a:ext cx="500581" cy="435288"/>
        </a:xfrm>
        <a:prstGeom prst="circularArrow">
          <a:avLst/>
        </a:prstGeom>
        <a:gradFill rotWithShape="0">
          <a:gsLst>
            <a:gs pos="0">
              <a:schemeClr val="accent1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D3FB4C4-F0CF-CF44-B583-762CF053AE5F}">
      <dsp:nvSpPr>
        <dsp:cNvPr id="0" name=""/>
        <dsp:cNvSpPr/>
      </dsp:nvSpPr>
      <dsp:spPr>
        <a:xfrm rot="10800000">
          <a:off x="2900221" y="1540251"/>
          <a:ext cx="500581" cy="435288"/>
        </a:xfrm>
        <a:prstGeom prst="circularArrow">
          <a:avLst/>
        </a:prstGeom>
        <a:gradFill rotWithShape="0">
          <a:gsLst>
            <a:gs pos="0">
              <a:schemeClr val="accent1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7D517-0FF4-274B-88AF-7AF0478A3143}" type="datetimeFigureOut">
              <a:rPr lang="es-ES_tradnl" smtClean="0"/>
              <a:t>23/10/2018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367A0-45A7-914C-BE33-79DD2000326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51442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9110171-E541-4FC3-8409-A9E4D30A1609}" type="datetimeFigureOut">
              <a:rPr lang="es-CO" smtClean="0"/>
              <a:pPr/>
              <a:t>23/10/2018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47B202B0-B1CF-4DF2-A616-5B5E8408385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B9C4C5"/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 userDrawn="1"/>
        </p:nvSpPr>
        <p:spPr>
          <a:xfrm>
            <a:off x="0" y="4341248"/>
            <a:ext cx="6228184" cy="45719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"/>
          <p:cNvSpPr/>
          <p:nvPr userDrawn="1"/>
        </p:nvSpPr>
        <p:spPr>
          <a:xfrm>
            <a:off x="0" y="4352970"/>
            <a:ext cx="9144000" cy="90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9 Imagen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040"/>
            <a:ext cx="9144000" cy="7854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" y="2274717"/>
            <a:ext cx="9143999" cy="28687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0" y="2211710"/>
            <a:ext cx="9144001" cy="126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39552" y="2785002"/>
            <a:ext cx="8280920" cy="243143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latin typeface="Trebuchet MS" panose="020B0603020202020204" pitchFamily="34" charset="0"/>
              </a:rPr>
              <a:t>SEMINARIO REGIONAL PROTECCIÓN A LOS DERECHOS DE VENEZOLANOS Y VENEZOLANAS: POR UNA ACOGIDA HUMANITARIA EN AMÉRICA LATINA</a:t>
            </a:r>
          </a:p>
          <a:p>
            <a:pPr algn="ctr"/>
            <a:endParaRPr lang="es-MX" sz="24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s-MX" sz="2400" b="1" dirty="0">
                <a:solidFill>
                  <a:schemeClr val="bg1"/>
                </a:solidFill>
                <a:latin typeface="Trebuchet MS" panose="020B0603020202020204" pitchFamily="34" charset="0"/>
              </a:rPr>
              <a:t>Octubre 23 de 2018</a:t>
            </a:r>
            <a:endParaRPr lang="es-CO" sz="24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es-MX" sz="3200" dirty="0">
                <a:latin typeface="Trebuchet MS" panose="020B0603020202020204" pitchFamily="34" charset="0"/>
              </a:rPr>
              <a:t> </a:t>
            </a:r>
            <a:endParaRPr lang="es-CO" sz="3200" dirty="0">
              <a:latin typeface="Trebuchet MS" panose="020B0603020202020204" pitchFamily="34" charset="0"/>
            </a:endParaRPr>
          </a:p>
        </p:txBody>
      </p:sp>
      <p:pic>
        <p:nvPicPr>
          <p:cNvPr id="12" name="1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853" y="168330"/>
            <a:ext cx="2043380" cy="2043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00900" y="0"/>
            <a:ext cx="4875517" cy="750094"/>
          </a:xfrm>
          <a:prstGeom prst="rect">
            <a:avLst/>
          </a:prstGeom>
        </p:spPr>
        <p:txBody>
          <a:bodyPr/>
          <a:lstStyle/>
          <a:p>
            <a:pPr indent="11906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endParaRPr lang="es-CO" sz="2600" kern="0" dirty="0">
              <a:solidFill>
                <a:srgbClr val="74260E"/>
              </a:solidFill>
              <a:latin typeface="Trebuchet MS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93658" y="999586"/>
            <a:ext cx="6085575" cy="2922314"/>
          </a:xfrm>
          <a:prstGeom prst="rect">
            <a:avLst/>
          </a:prstGeom>
        </p:spPr>
        <p:txBody>
          <a:bodyPr/>
          <a:lstStyle/>
          <a:p>
            <a:pPr marL="0" lvl="8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r>
              <a:rPr lang="es-CO" dirty="0"/>
              <a:t/>
            </a:r>
            <a:br>
              <a:rPr lang="es-CO" dirty="0"/>
            </a:br>
            <a:endParaRPr lang="es-CO" kern="0" dirty="0">
              <a:latin typeface="Trebuchet MS" pitchFamily="34" charset="0"/>
            </a:endParaRPr>
          </a:p>
          <a:p>
            <a:pPr marL="0" lvl="8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endParaRPr lang="es-CO" kern="0" dirty="0">
              <a:latin typeface="Trebuchet MS" pitchFamily="34" charset="0"/>
            </a:endParaRPr>
          </a:p>
          <a:p>
            <a:pPr marL="254794" indent="-254794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endParaRPr lang="es-CO" sz="1500" kern="0" dirty="0">
              <a:latin typeface="Trebuchet MS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DBB88BF-7C35-E844-BEB1-0317CB0DB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5253"/>
            <a:ext cx="810140" cy="81014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62889" y="788404"/>
            <a:ext cx="7351537" cy="34470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es-CO" b="1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Constitución Política de Colombia. Artículos 285 y 289. </a:t>
            </a:r>
            <a:r>
              <a:rPr lang="es-CO" dirty="0">
                <a:latin typeface="Trebuchet MS" panose="020B0703020202090204" pitchFamily="34" charset="0"/>
              </a:rPr>
              <a:t>Sobre cooperación        fronteriza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Ley 191 de 1995. </a:t>
            </a:r>
            <a:r>
              <a:rPr lang="es-CO" dirty="0">
                <a:latin typeface="Trebuchet MS" panose="020B0703020202090204" pitchFamily="34" charset="0"/>
              </a:rPr>
              <a:t>Disposiciones sobre zonas de frontera.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CONPES 3805 de 2014. </a:t>
            </a:r>
            <a:r>
              <a:rPr lang="es-CO" dirty="0">
                <a:latin typeface="Trebuchet MS" panose="020B0703020202090204" pitchFamily="34" charset="0"/>
              </a:rPr>
              <a:t>Prosperidad para las fronteras de Colombia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_tradnl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Decreto 1067 del 27 de mayo de 2015. </a:t>
            </a:r>
            <a:r>
              <a:rPr lang="es-ES_tradnl" dirty="0">
                <a:latin typeface="Trebuchet MS" panose="020B0703020202090204" pitchFamily="34" charset="0"/>
              </a:rPr>
              <a:t>Establece el procedimiento para el reconocimiento de la condición de refugiado. </a:t>
            </a:r>
            <a:endParaRPr lang="es-CO" dirty="0">
              <a:latin typeface="Trebuchet MS" panose="020B070302020209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Ley 1565 de 2012</a:t>
            </a:r>
            <a:r>
              <a:rPr lang="es-CO" sz="2000" dirty="0">
                <a:latin typeface="Trebuchet MS" panose="020B0703020202090204" pitchFamily="34" charset="0"/>
              </a:rPr>
              <a:t>, </a:t>
            </a:r>
            <a:r>
              <a:rPr lang="es-CO" dirty="0">
                <a:latin typeface="Trebuchet MS" panose="020B0703020202090204" pitchFamily="34" charset="0"/>
              </a:rPr>
              <a:t>Por medio de la cual se dictan disposiciones y se fijan incentivos para el retorno de los colombianos residentes en el extranjero.</a:t>
            </a:r>
            <a:endParaRPr lang="es-CO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73449" y="51470"/>
            <a:ext cx="7610920" cy="1033835"/>
          </a:xfrm>
          <a:prstGeom prst="rect">
            <a:avLst/>
          </a:prstGeom>
        </p:spPr>
        <p:txBody>
          <a:bodyPr/>
          <a:lstStyle/>
          <a:p>
            <a:pPr indent="15875">
              <a:spcBef>
                <a:spcPts val="600"/>
              </a:spcBef>
              <a:buClr>
                <a:schemeClr val="bg1"/>
              </a:buCl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sz="2800" b="1" kern="0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034185" y="295961"/>
            <a:ext cx="67687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906" algn="ctr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r>
              <a:rPr lang="es-ES" sz="2600" kern="0" dirty="0">
                <a:solidFill>
                  <a:srgbClr val="74260E"/>
                </a:solidFill>
                <a:latin typeface="Trebuchet MS" pitchFamily="34" charset="0"/>
              </a:rPr>
              <a:t>Marco Normativo  de Colombia</a:t>
            </a:r>
            <a:endParaRPr lang="es-CO" sz="2600" kern="0" dirty="0">
              <a:solidFill>
                <a:srgbClr val="74260E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234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5" y="1204691"/>
            <a:ext cx="5802873" cy="2970330"/>
          </a:xfrm>
          <a:prstGeom prst="rect">
            <a:avLst/>
          </a:prstGeom>
        </p:spPr>
        <p:txBody>
          <a:bodyPr/>
          <a:lstStyle/>
          <a:p>
            <a:pPr marL="339725" indent="-339725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sz="2000" kern="0" dirty="0">
              <a:latin typeface="Trebuchet MS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3B1F80F-557A-A145-95A1-436AD89AE468}"/>
              </a:ext>
            </a:extLst>
          </p:cNvPr>
          <p:cNvSpPr txBox="1"/>
          <p:nvPr/>
        </p:nvSpPr>
        <p:spPr>
          <a:xfrm>
            <a:off x="434328" y="1116596"/>
            <a:ext cx="7992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Documento Conpes 3603: F</a:t>
            </a:r>
            <a:r>
              <a:rPr lang="es-CO" dirty="0">
                <a:latin typeface="Trebuchet MS" panose="020B0703020202090204" pitchFamily="34" charset="0"/>
              </a:rPr>
              <a:t>ija la Política Integral Migratoria (PIM) integrando los lineamientos, estrategias y acciones de intervención para los colombianos que viven en el exterior y los extranjeros que residen en el país.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Decreto 1239 de 2003</a:t>
            </a:r>
            <a:r>
              <a:rPr lang="es-CO" sz="2400" dirty="0"/>
              <a:t>, </a:t>
            </a:r>
            <a:r>
              <a:rPr lang="es-CO" dirty="0">
                <a:latin typeface="Trebuchet MS" panose="020B0703020202090204" pitchFamily="34" charset="0"/>
              </a:rPr>
              <a:t>creó la Comisión Nacional Intersectorial de Migración (CNIM) como un órgano para la coordinación y orientación en la ejecución de la política migratoria del país.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Decreto 1067 de 2015</a:t>
            </a:r>
            <a:r>
              <a:rPr lang="es-CO" sz="1600" dirty="0"/>
              <a:t>, </a:t>
            </a:r>
            <a:r>
              <a:rPr lang="es-CO" dirty="0">
                <a:latin typeface="Trebuchet MS" panose="020B0703020202090204" pitchFamily="34" charset="0"/>
              </a:rPr>
              <a:t>Por medio del cual se expide el Decreto Único Reglamentario del Sector Administrativo de Relaciones Exteriores</a:t>
            </a:r>
            <a:r>
              <a:rPr lang="es-CO" sz="1600" dirty="0">
                <a:latin typeface="Trebuchet MS" panose="020B0703020202090204" pitchFamily="34" charset="0"/>
              </a:rPr>
              <a:t>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259632" y="0"/>
            <a:ext cx="6192688" cy="902494"/>
          </a:xfrm>
          <a:prstGeom prst="rect">
            <a:avLst/>
          </a:prstGeom>
        </p:spPr>
        <p:txBody>
          <a:bodyPr/>
          <a:lstStyle/>
          <a:p>
            <a:pPr indent="11906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endParaRPr lang="es-CO" sz="2600" kern="0" dirty="0">
              <a:solidFill>
                <a:srgbClr val="74260E"/>
              </a:solidFill>
              <a:latin typeface="Trebuchet MS" pitchFamily="34" charset="0"/>
            </a:endParaRPr>
          </a:p>
        </p:txBody>
      </p:sp>
      <p:pic>
        <p:nvPicPr>
          <p:cNvPr id="7" name="Imagen 7">
            <a:extLst>
              <a:ext uri="{FF2B5EF4-FFF2-40B4-BE49-F238E27FC236}">
                <a16:creationId xmlns:a16="http://schemas.microsoft.com/office/drawing/2014/main" id="{0DBB88BF-7C35-E844-BEB1-0317CB0DB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1407"/>
            <a:ext cx="810140" cy="810140"/>
          </a:xfrm>
          <a:prstGeom prst="rect">
            <a:avLst/>
          </a:prstGeom>
        </p:spPr>
      </p:pic>
      <p:sp>
        <p:nvSpPr>
          <p:cNvPr id="8" name="5 Rectángulo"/>
          <p:cNvSpPr/>
          <p:nvPr/>
        </p:nvSpPr>
        <p:spPr>
          <a:xfrm>
            <a:off x="1034185" y="295961"/>
            <a:ext cx="67687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906" algn="ctr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r>
              <a:rPr lang="es-ES" sz="2600" kern="0" dirty="0">
                <a:solidFill>
                  <a:srgbClr val="74260E"/>
                </a:solidFill>
                <a:latin typeface="Trebuchet MS" pitchFamily="34" charset="0"/>
              </a:rPr>
              <a:t>Marco Normativo  de Colombia</a:t>
            </a:r>
            <a:endParaRPr lang="es-CO" sz="2600" kern="0" dirty="0">
              <a:solidFill>
                <a:srgbClr val="74260E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41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600" kern="0" dirty="0">
                <a:solidFill>
                  <a:srgbClr val="74260E"/>
                </a:solidFill>
                <a:latin typeface="Trebuchet MS" pitchFamily="34" charset="0"/>
                <a:ea typeface="+mn-ea"/>
                <a:cs typeface="+mn-cs"/>
              </a:rPr>
              <a:t>Solicitudes de refugio por parte de nacionales venezolanos – Estadísticas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926862"/>
              </p:ext>
            </p:extLst>
          </p:nvPr>
        </p:nvGraphicFramePr>
        <p:xfrm>
          <a:off x="1511660" y="1289257"/>
          <a:ext cx="6120680" cy="231495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60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1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6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6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AÑO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SOLICITUDES VENEZUELA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SOLICITUDES OTRAS NAL.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TOTAL SOLICITUDES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SOLICITUDES VENEZUELA RECONOCIDOS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2018*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1.198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60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1.152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3 solicitudes </a:t>
                      </a:r>
                      <a:endParaRPr lang="es-CO" sz="1100">
                        <a:effectLst/>
                        <a:latin typeface="Trebuchet MS" panose="020B0603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3 PERSONAS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2017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575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50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625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9 solicitudes </a:t>
                      </a:r>
                      <a:endParaRPr lang="es-CO" sz="1100">
                        <a:effectLst/>
                        <a:latin typeface="Trebuchet MS" panose="020B0603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18 PERSONAS 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2016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212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105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317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4 solicitudes</a:t>
                      </a:r>
                      <a:b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4 PERSONAS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2015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82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203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Trebuchet MS" panose="020B0603020202020204" pitchFamily="34" charset="0"/>
                        </a:rPr>
                        <a:t>285</a:t>
                      </a:r>
                      <a:endParaRPr lang="es-CO" sz="1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11 solicitudes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Trebuchet MS" panose="020B0603020202020204" pitchFamily="34" charset="0"/>
                        </a:rPr>
                        <a:t>12 PERSONAS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180">
                <a:tc gridSpan="5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000" dirty="0">
                          <a:effectLst/>
                          <a:latin typeface="Trebuchet MS" panose="020B0603020202020204" pitchFamily="34" charset="0"/>
                        </a:rPr>
                        <a:t>* Fecha de corte: 21 de septiembre de 2018</a:t>
                      </a:r>
                      <a:endParaRPr lang="es-CO" sz="1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511660" y="3660326"/>
            <a:ext cx="4464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 dirty="0">
                <a:latin typeface="Trebuchet MS" panose="020B0603020202020204" pitchFamily="34" charset="0"/>
              </a:rPr>
              <a:t>Fuente: Ministerio de Relaciones Exteriores.</a:t>
            </a:r>
          </a:p>
        </p:txBody>
      </p:sp>
    </p:spTree>
    <p:extLst>
      <p:ext uri="{BB962C8B-B14F-4D97-AF65-F5344CB8AC3E}">
        <p14:creationId xmlns:p14="http://schemas.microsoft.com/office/powerpoint/2010/main" val="666272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3958" y="-41101"/>
            <a:ext cx="9144000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9C4C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1043608" y="123478"/>
            <a:ext cx="6400800" cy="5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771800" y="2243068"/>
            <a:ext cx="5904656" cy="193899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Medidas adoptadas por el </a:t>
            </a:r>
          </a:p>
          <a:p>
            <a:pPr lvl="0" algn="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Gobierno Nacional</a:t>
            </a:r>
          </a:p>
          <a:p>
            <a:pPr lvl="0" algn="r"/>
            <a:endParaRPr lang="es-CO" sz="2400" dirty="0">
              <a:solidFill>
                <a:srgbClr val="002060"/>
              </a:solidFill>
              <a:latin typeface="Trebuchet MS" pitchFamily="34" charset="0"/>
            </a:endParaRPr>
          </a:p>
          <a:p>
            <a:pPr lvl="0" algn="r"/>
            <a:r>
              <a:rPr lang="es-CO" sz="2400" dirty="0">
                <a:solidFill>
                  <a:srgbClr val="002060"/>
                </a:solidFill>
                <a:latin typeface="Trebuchet MS" pitchFamily="34" charset="0"/>
              </a:rPr>
              <a:t>Aprendiendo paso a paso….</a:t>
            </a:r>
          </a:p>
        </p:txBody>
      </p:sp>
      <p:sp>
        <p:nvSpPr>
          <p:cNvPr id="8" name="7 Rectángulo"/>
          <p:cNvSpPr/>
          <p:nvPr/>
        </p:nvSpPr>
        <p:spPr>
          <a:xfrm rot="5400000">
            <a:off x="-1556619" y="1557288"/>
            <a:ext cx="5143341" cy="20290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 rot="5400000">
            <a:off x="-495009" y="2524763"/>
            <a:ext cx="5143341" cy="9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9" y="248652"/>
            <a:ext cx="1110322" cy="129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65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73448" y="335211"/>
            <a:ext cx="8198071" cy="750094"/>
          </a:xfrm>
          <a:prstGeom prst="rect">
            <a:avLst/>
          </a:prstGeom>
        </p:spPr>
        <p:txBody>
          <a:bodyPr/>
          <a:lstStyle/>
          <a:p>
            <a:pPr indent="15875">
              <a:spcBef>
                <a:spcPts val="600"/>
              </a:spcBef>
              <a:buClr>
                <a:schemeClr val="bg1"/>
              </a:buCl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sz="2800" b="1" kern="0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5" y="1204691"/>
            <a:ext cx="5802873" cy="2970330"/>
          </a:xfrm>
          <a:prstGeom prst="rect">
            <a:avLst/>
          </a:prstGeom>
        </p:spPr>
        <p:txBody>
          <a:bodyPr/>
          <a:lstStyle/>
          <a:p>
            <a:pPr marL="339725" indent="-339725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sz="2000" kern="0" dirty="0">
              <a:latin typeface="Trebuchet MS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08E11B0-848B-334B-81A1-E38EAA891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55" y="797053"/>
            <a:ext cx="8229600" cy="3394472"/>
          </a:xfrm>
        </p:spPr>
        <p:txBody>
          <a:bodyPr/>
          <a:lstStyle/>
          <a:p>
            <a:endParaRPr lang="es-CO" sz="2400" dirty="0"/>
          </a:p>
          <a:p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239A39-2E47-6A46-A20E-C91B98827C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45" y="486016"/>
            <a:ext cx="2900795" cy="13053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5C5FB0B-73CF-D345-BBC5-1624B05FDBD1}"/>
              </a:ext>
            </a:extLst>
          </p:cNvPr>
          <p:cNvSpPr txBox="1"/>
          <p:nvPr/>
        </p:nvSpPr>
        <p:spPr>
          <a:xfrm>
            <a:off x="3261749" y="416449"/>
            <a:ext cx="560384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Tarjeta de Movilidad Fronteriza (TMF) 2017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703020202090204" pitchFamily="34" charset="0"/>
              </a:rPr>
              <a:t>Documento que controla la movilidad de los migrantes venezolanos en los corredores fronterizos, permitía permanencia por 7 días.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703020202090204" pitchFamily="34" charset="0"/>
              </a:rPr>
              <a:t>Expedici</a:t>
            </a:r>
            <a:r>
              <a:rPr lang="es-ES" sz="1600" dirty="0" err="1">
                <a:latin typeface="Trebuchet MS" panose="020B0703020202090204" pitchFamily="34" charset="0"/>
              </a:rPr>
              <a:t>ón</a:t>
            </a:r>
            <a:r>
              <a:rPr lang="es-ES" sz="1600" dirty="0">
                <a:latin typeface="Trebuchet MS" panose="020B0703020202090204" pitchFamily="34" charset="0"/>
              </a:rPr>
              <a:t> suspendida: Ingreso con Pasaporte o TMF. </a:t>
            </a:r>
            <a:endParaRPr lang="es-CO" sz="1600" dirty="0">
              <a:latin typeface="Trebuchet MS" panose="020B070302020209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7D8BEE5-04A4-4F45-B0EF-65AFFB53F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94" y="2102411"/>
            <a:ext cx="2920246" cy="1594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DDC9DC0-AC15-1044-A481-975FDE3F2C90}"/>
              </a:ext>
            </a:extLst>
          </p:cNvPr>
          <p:cNvSpPr txBox="1"/>
          <p:nvPr/>
        </p:nvSpPr>
        <p:spPr>
          <a:xfrm>
            <a:off x="3306841" y="1979349"/>
            <a:ext cx="555443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Permiso Especial de Permanencia (PEP</a:t>
            </a:r>
            <a:r>
              <a:rPr lang="es-CO" dirty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703020202090204" pitchFamily="34" charset="0"/>
              </a:rPr>
              <a:t>Vigencia : 90 días prorrogables  hasta 2 años.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703020202090204" pitchFamily="34" charset="0"/>
              </a:rPr>
              <a:t>Expedici</a:t>
            </a:r>
            <a:r>
              <a:rPr lang="es-ES" sz="1600" dirty="0" err="1">
                <a:latin typeface="Trebuchet MS" panose="020B0703020202090204" pitchFamily="34" charset="0"/>
              </a:rPr>
              <a:t>ón</a:t>
            </a:r>
            <a:r>
              <a:rPr lang="es-ES" sz="1600" dirty="0">
                <a:latin typeface="Trebuchet MS" panose="020B0703020202090204" pitchFamily="34" charset="0"/>
              </a:rPr>
              <a:t> para migrantes venezolanos sin</a:t>
            </a:r>
            <a:r>
              <a:rPr lang="es-CO" sz="1600" dirty="0">
                <a:latin typeface="Trebuchet MS" panose="020B0703020202090204" pitchFamily="34" charset="0"/>
              </a:rPr>
              <a:t> la intención de establecerse, razón por la cual, no equivale a una Visa.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703020202090204" pitchFamily="34" charset="0"/>
              </a:rPr>
              <a:t>Autorizado para ejercer cualquier actividad u ocupación legal en el país, incluidas aquellas que se desarrollen en virtud de una vinculación o de contrato laboral.</a:t>
            </a:r>
          </a:p>
        </p:txBody>
      </p:sp>
    </p:spTree>
    <p:extLst>
      <p:ext uri="{BB962C8B-B14F-4D97-AF65-F5344CB8AC3E}">
        <p14:creationId xmlns:p14="http://schemas.microsoft.com/office/powerpoint/2010/main" val="2494383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483768" y="483518"/>
            <a:ext cx="65167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_tradnl" sz="1600" b="1" dirty="0">
                <a:latin typeface="Trebuchet MS" panose="020B0603020202020204" pitchFamily="34" charset="0"/>
              </a:rPr>
              <a:t>En relación a registro civil, nacionalidad y naturalización la </a:t>
            </a:r>
            <a:r>
              <a:rPr lang="es-ES_tradnl" sz="1600" b="1" dirty="0" err="1">
                <a:latin typeface="Trebuchet MS" panose="020B0603020202020204" pitchFamily="34" charset="0"/>
              </a:rPr>
              <a:t>Registraduría</a:t>
            </a:r>
            <a:r>
              <a:rPr lang="es-ES_tradnl" sz="1600" b="1" dirty="0">
                <a:latin typeface="Trebuchet MS" panose="020B0603020202020204" pitchFamily="34" charset="0"/>
              </a:rPr>
              <a:t> Nacional del Estado Civil </a:t>
            </a:r>
            <a:r>
              <a:rPr lang="es-ES_tradnl" sz="1600" dirty="0">
                <a:latin typeface="Trebuchet MS" panose="020B0603020202020204" pitchFamily="34" charset="0"/>
              </a:rPr>
              <a:t>expidió las circulares en 2015;</a:t>
            </a:r>
            <a:r>
              <a:rPr lang="es-ES_tradnl" sz="1600" b="1" dirty="0">
                <a:latin typeface="Trebuchet MS" panose="020B0603020202020204" pitchFamily="34" charset="0"/>
              </a:rPr>
              <a:t> </a:t>
            </a:r>
            <a:r>
              <a:rPr lang="es-ES_tradnl" sz="1600" dirty="0">
                <a:latin typeface="Trebuchet MS" panose="020B0603020202020204" pitchFamily="34" charset="0"/>
              </a:rPr>
              <a:t>Marzo de 2017;</a:t>
            </a:r>
            <a:r>
              <a:rPr lang="es-ES_tradnl" sz="1600" b="1" dirty="0">
                <a:latin typeface="Trebuchet MS" panose="020B0603020202020204" pitchFamily="34" charset="0"/>
              </a:rPr>
              <a:t> </a:t>
            </a:r>
            <a:r>
              <a:rPr lang="es-ES_tradnl" sz="1600" dirty="0">
                <a:latin typeface="Trebuchet MS" panose="020B0603020202020204" pitchFamily="34" charset="0"/>
              </a:rPr>
              <a:t>mayo de 2017 y noviembre de 2017. “Procedimiento especial para la inscripción en el registro civil de hijos de padres colombianos nacidos en Venezuela”.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endParaRPr lang="es-ES_tradnl" sz="1600" dirty="0">
              <a:latin typeface="Trebuchet MS" panose="020B0603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_tradnl" sz="1600" b="1" dirty="0">
                <a:latin typeface="Trebuchet MS" panose="020B0603020202020204" pitchFamily="34" charset="0"/>
              </a:rPr>
              <a:t>En relación a protección social: Ministerio de Salud y Protección Social, Decreto 866 del 25 de mayo de 2017.</a:t>
            </a:r>
            <a:r>
              <a:rPr lang="es-ES_tradnl" sz="1600" dirty="0">
                <a:latin typeface="Trebuchet MS" panose="020B0603020202020204" pitchFamily="34" charset="0"/>
              </a:rPr>
              <a:t> recursos para el pago de atenciones iniciales de urgencia prestadas en el territorio colombiano a los nacionales de países fronterizos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endParaRPr lang="es-ES_tradnl" sz="1600" dirty="0">
              <a:latin typeface="Trebuchet MS" panose="020B0603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_tradnl" sz="1600" b="1" dirty="0">
                <a:latin typeface="Trebuchet MS" panose="020B0603020202020204" pitchFamily="34" charset="0"/>
              </a:rPr>
              <a:t>Instituto Colombiano de Bienestar Familiar – ICBF,</a:t>
            </a:r>
            <a:r>
              <a:rPr lang="es-CO" sz="1600" dirty="0">
                <a:latin typeface="Trebuchet MS" panose="020B0603020202020204" pitchFamily="34" charset="0"/>
              </a:rPr>
              <a:t> </a:t>
            </a:r>
            <a:r>
              <a:rPr lang="es-ES_tradnl" sz="1600" b="1" dirty="0">
                <a:latin typeface="Trebuchet MS" panose="020B0603020202020204" pitchFamily="34" charset="0"/>
              </a:rPr>
              <a:t>Memorandos en abril y mayo de 2017.</a:t>
            </a:r>
            <a:r>
              <a:rPr lang="es-ES_tradnl" sz="1600" dirty="0">
                <a:latin typeface="Trebuchet MS" panose="020B0603020202020204" pitchFamily="34" charset="0"/>
              </a:rPr>
              <a:t> orientaciones a las regionales para la atención de niños, niñas y adolescentes venezolanos. - 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71550"/>
            <a:ext cx="2088232" cy="1391807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28" y="2362164"/>
            <a:ext cx="1988840" cy="1491630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3584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2771800" y="3617242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b="1" dirty="0">
                <a:latin typeface="Trebuchet MS" panose="020B0603020202020204" pitchFamily="34" charset="0"/>
              </a:rPr>
              <a:t>Registro Administrativo de Migrantes Venezolanos - RAMV </a:t>
            </a:r>
            <a:r>
              <a:rPr lang="es-CO" sz="1600" dirty="0">
                <a:latin typeface="Trebuchet MS" panose="020B0603020202020204" pitchFamily="34" charset="0"/>
              </a:rPr>
              <a:t>- </a:t>
            </a:r>
            <a:r>
              <a:rPr lang="es-ES_tradnl" sz="1600" dirty="0">
                <a:latin typeface="Trebuchet MS" panose="020B0603020202020204" pitchFamily="34" charset="0"/>
              </a:rPr>
              <a:t>Decreto 542 del 21 de marzo de 2018</a:t>
            </a:r>
            <a:endParaRPr lang="es-CO" sz="1600" dirty="0">
              <a:latin typeface="Trebuchet MS" panose="020B0603020202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771800" y="964560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_tradnl" sz="1600" b="1" dirty="0">
                <a:latin typeface="Trebuchet MS" panose="020B0603020202020204" pitchFamily="34" charset="0"/>
              </a:rPr>
              <a:t>En relación a Educación y formación para el empleo, Ministerios de Educación y Relaciones Exteriores, Circulares 07 del 02 de febrero de 2016 y conjunta No 01 del 27 de abril de 2017 con Migración Colombia.</a:t>
            </a:r>
            <a:r>
              <a:rPr lang="es-ES_tradnl" sz="1600" dirty="0">
                <a:latin typeface="Trebuchet MS" panose="020B0603020202020204" pitchFamily="34" charset="0"/>
              </a:rPr>
              <a:t> </a:t>
            </a:r>
            <a:r>
              <a:rPr lang="es-ES_tradnl" sz="1600" b="1" dirty="0">
                <a:latin typeface="Trebuchet MS" panose="020B0603020202020204" pitchFamily="34" charset="0"/>
              </a:rPr>
              <a:t> “</a:t>
            </a:r>
            <a:r>
              <a:rPr lang="es-ES_tradnl" sz="1600" dirty="0">
                <a:latin typeface="Trebuchet MS" panose="020B0603020202020204" pitchFamily="34" charset="0"/>
              </a:rPr>
              <a:t>Orientaciones para la atención de la población en edad escolar proveniente de Venezuela”</a:t>
            </a:r>
            <a:endParaRPr lang="es-CO" sz="1600" dirty="0">
              <a:latin typeface="Trebuchet MS" panose="020B060302020202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769656" y="2523133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_tradnl" sz="1600" b="1" dirty="0">
                <a:latin typeface="Trebuchet MS" panose="020B0603020202020204" pitchFamily="34" charset="0"/>
              </a:rPr>
              <a:t>Ministerio del Trabajo, Circular 056 del 10 de octubre del 2017. “</a:t>
            </a:r>
            <a:r>
              <a:rPr lang="es-ES_tradnl" sz="1600" dirty="0">
                <a:latin typeface="Trebuchet MS" panose="020B0603020202020204" pitchFamily="34" charset="0"/>
              </a:rPr>
              <a:t>Atención a población venezolana en el marco de los servicios de gestión y colocación que desarrollan los prestadores autorizados del servicio público de empleo</a:t>
            </a:r>
            <a:endParaRPr lang="es-CO" sz="1600" dirty="0">
              <a:latin typeface="Trebuchet MS" panose="020B0603020202020204" pitchFamily="34" charset="0"/>
            </a:endParaRPr>
          </a:p>
        </p:txBody>
      </p:sp>
      <p:sp>
        <p:nvSpPr>
          <p:cNvPr id="9" name="5 Rectángulo"/>
          <p:cNvSpPr/>
          <p:nvPr/>
        </p:nvSpPr>
        <p:spPr>
          <a:xfrm>
            <a:off x="2771800" y="417117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_tradnl" sz="1600" dirty="0">
                <a:latin typeface="Trebuchet MS" panose="020B0603020202020204" pitchFamily="34" charset="0"/>
              </a:rPr>
              <a:t>Guía para registrar a los extranjeros en el SISBEN de agosto 01 de 2017. </a:t>
            </a:r>
            <a:endParaRPr lang="es-CO" sz="1600" dirty="0">
              <a:latin typeface="Trebuchet MS" panose="020B0603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55526"/>
            <a:ext cx="2411886" cy="158417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32" y="2283718"/>
            <a:ext cx="2348880" cy="1761660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0281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9C4C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1043608" y="123478"/>
            <a:ext cx="6400800" cy="5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411760" y="1934711"/>
            <a:ext cx="6336703" cy="286232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 </a:t>
            </a:r>
          </a:p>
          <a:p>
            <a:pPr lvl="0" algn="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La Defensoría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del Pueblo de Colombia y su incidencia en Normatividad y Política pública </a:t>
            </a:r>
          </a:p>
        </p:txBody>
      </p:sp>
      <p:sp>
        <p:nvSpPr>
          <p:cNvPr id="8" name="7 Rectángulo"/>
          <p:cNvSpPr/>
          <p:nvPr/>
        </p:nvSpPr>
        <p:spPr>
          <a:xfrm rot="5400000">
            <a:off x="-1556619" y="1557288"/>
            <a:ext cx="5143341" cy="20290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 rot="5400000">
            <a:off x="-495009" y="2524763"/>
            <a:ext cx="5143341" cy="9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9" y="248652"/>
            <a:ext cx="1110322" cy="129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27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563888" y="41250"/>
            <a:ext cx="531345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endParaRPr lang="es-CO" sz="1400" dirty="0"/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itchFamily="34" charset="0"/>
              </a:rPr>
              <a:t>Posicionar el tema en la agenda pública: Visibilización de la situación de los Venezolanos: Informe </a:t>
            </a:r>
            <a:r>
              <a:rPr lang="es-CO" sz="1600" dirty="0" err="1">
                <a:latin typeface="Trebuchet MS" pitchFamily="34" charset="0"/>
              </a:rPr>
              <a:t>Defensorial</a:t>
            </a:r>
            <a:r>
              <a:rPr lang="es-CO" sz="1600" dirty="0">
                <a:latin typeface="Trebuchet MS" pitchFamily="34" charset="0"/>
              </a:rPr>
              <a:t> de zonas de Frontera, Visitas del Defensor del Pueblo a las zonas de Frontera y pronunciamientos públicos. Magistratura Moral</a:t>
            </a: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endParaRPr lang="es-CO" sz="1600" dirty="0">
              <a:latin typeface="Trebuchet MS" pitchFamily="34" charset="0"/>
            </a:endParaRP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itchFamily="34" charset="0"/>
              </a:rPr>
              <a:t>Gestión Defensorial para la protección de población migrante venezolana y población mixta y retornados: registro, educación ( ajuste Sistema) , Atención en salud, llamados a gobiernos locales.</a:t>
            </a:r>
            <a:endParaRPr lang="es-419" sz="1600" dirty="0">
              <a:latin typeface="Trebuchet MS" pitchFamily="34" charset="0"/>
            </a:endParaRPr>
          </a:p>
          <a:p>
            <a:pPr indent="-457200" algn="just">
              <a:buFont typeface="Arial" panose="020B0604020202020204" pitchFamily="34" charset="0"/>
              <a:buChar char="•"/>
            </a:pPr>
            <a:endParaRPr lang="es-CO" sz="1600" dirty="0">
              <a:latin typeface="Trebuchet MS" pitchFamily="34" charset="0"/>
            </a:endParaRP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itchFamily="34" charset="0"/>
              </a:rPr>
              <a:t>Exhortó a la Cancillería, al Ministerio del Interior y a las entidades territoriales, a </a:t>
            </a:r>
            <a:r>
              <a:rPr lang="es-419" sz="1600" dirty="0">
                <a:latin typeface="Trebuchet MS" pitchFamily="34" charset="0"/>
              </a:rPr>
              <a:t>brindar</a:t>
            </a:r>
            <a:r>
              <a:rPr lang="es-CO" sz="1600" dirty="0">
                <a:latin typeface="Trebuchet MS" pitchFamily="34" charset="0"/>
              </a:rPr>
              <a:t> una atención integral </a:t>
            </a:r>
            <a:r>
              <a:rPr lang="es-419" sz="1600" dirty="0">
                <a:latin typeface="Trebuchet MS" pitchFamily="34" charset="0"/>
              </a:rPr>
              <a:t>a los pueblos indígenas binacionales </a:t>
            </a:r>
            <a:r>
              <a:rPr lang="es-CO" sz="1600" dirty="0">
                <a:latin typeface="Trebuchet MS" pitchFamily="34" charset="0"/>
              </a:rPr>
              <a:t>acorde a los parámetros previstos en el Convenio 169 de la OIT, al principio pro humanidad y su condición de pueblo transfronterizo.</a:t>
            </a:r>
          </a:p>
          <a:p>
            <a:pPr marL="0" lvl="1" algn="just"/>
            <a:endParaRPr lang="es-CO" dirty="0">
              <a:latin typeface="Trebuchet MS" pitchFamily="34" charset="0"/>
            </a:endParaRPr>
          </a:p>
        </p:txBody>
      </p:sp>
      <p:pic>
        <p:nvPicPr>
          <p:cNvPr id="1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4"/>
          <a:stretch/>
        </p:blipFill>
        <p:spPr>
          <a:xfrm>
            <a:off x="251520" y="309458"/>
            <a:ext cx="2013164" cy="1874325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182" y="2283718"/>
            <a:ext cx="2123233" cy="1931085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9323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63888" y="271389"/>
            <a:ext cx="5328592" cy="4066535"/>
          </a:xfrm>
        </p:spPr>
        <p:txBody>
          <a:bodyPr/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es-CO" sz="1600" dirty="0">
                <a:latin typeface="Trebuchet MS" panose="020B0603020202020204" pitchFamily="34" charset="0"/>
              </a:rPr>
              <a:t>Incidencia en formulación del RAMV como instrumento para diseñar políticas públicas: </a:t>
            </a:r>
          </a:p>
          <a:p>
            <a:pPr marL="0" lvl="1" indent="0" algn="just">
              <a:buNone/>
            </a:pPr>
            <a:endParaRPr lang="es-CO" sz="1600" dirty="0">
              <a:latin typeface="Trebuchet MS" panose="020B0603020202020204" pitchFamily="34" charset="0"/>
            </a:endParaRPr>
          </a:p>
          <a:p>
            <a:pPr marL="1200150" lvl="3" indent="-342900" algn="just"/>
            <a:r>
              <a:rPr lang="es-CO" sz="1600" dirty="0">
                <a:latin typeface="Trebuchet MS" panose="020B0603020202020204" pitchFamily="34" charset="0"/>
              </a:rPr>
              <a:t>Exhortó a que el registro tuviera perspectiva de derechos ( variables mínimas que permitieran caracterizar situación de derechos)</a:t>
            </a:r>
          </a:p>
          <a:p>
            <a:pPr marL="1200150" lvl="3" indent="-342900" algn="just"/>
            <a:r>
              <a:rPr lang="es-CO" sz="1600" dirty="0">
                <a:latin typeface="Trebuchet MS" panose="020B0603020202020204" pitchFamily="34" charset="0"/>
              </a:rPr>
              <a:t>Que contribuyera a formular política pública de atención integral humanitaria</a:t>
            </a:r>
          </a:p>
          <a:p>
            <a:pPr marL="1200150" lvl="3" indent="-342900" algn="just"/>
            <a:r>
              <a:rPr lang="es-419" sz="1600" dirty="0">
                <a:latin typeface="Trebuchet MS" pitchFamily="34" charset="0"/>
              </a:rPr>
              <a:t>Que permitiera la </a:t>
            </a:r>
            <a:r>
              <a:rPr lang="es-CO" sz="1600" dirty="0">
                <a:latin typeface="Trebuchet MS" pitchFamily="34" charset="0"/>
              </a:rPr>
              <a:t> regularización   </a:t>
            </a:r>
            <a:r>
              <a:rPr lang="es-419" sz="1600" dirty="0">
                <a:latin typeface="Trebuchet MS" pitchFamily="34" charset="0"/>
              </a:rPr>
              <a:t>( se tomo medida para regularizar </a:t>
            </a:r>
            <a:endParaRPr lang="es-CO" sz="1600" dirty="0">
              <a:latin typeface="Trebuchet MS" pitchFamily="34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endParaRPr lang="es-CO" sz="1600" dirty="0">
              <a:latin typeface="Trebuchet MS" pitchFamily="34" charset="0"/>
            </a:endParaRPr>
          </a:p>
          <a:p>
            <a:r>
              <a:rPr lang="es-CO" sz="1600" dirty="0">
                <a:latin typeface="Trebuchet MS" pitchFamily="34" charset="0"/>
              </a:rPr>
              <a:t>Total de personas registradas: 442.462 </a:t>
            </a:r>
          </a:p>
          <a:p>
            <a:r>
              <a:rPr lang="es-CO" sz="1600" dirty="0">
                <a:latin typeface="Trebuchet MS" pitchFamily="34" charset="0"/>
              </a:rPr>
              <a:t> Ingreso 2017:  153.758</a:t>
            </a:r>
          </a:p>
          <a:p>
            <a:r>
              <a:rPr lang="es-CO" sz="1600" dirty="0">
                <a:latin typeface="Trebuchet MS" pitchFamily="34" charset="0"/>
              </a:rPr>
              <a:t> Ingreso 2018:   232.776</a:t>
            </a:r>
          </a:p>
          <a:p>
            <a:endParaRPr lang="es-CO" sz="1600" dirty="0">
              <a:latin typeface="Trebuchet MS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55726"/>
            <a:ext cx="3060340" cy="18150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6445B27-3D42-8240-A888-FC8BF665F52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9502"/>
            <a:ext cx="3060340" cy="1872208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3958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REEL DEFENSORIA VENEZOLANO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648" y="483518"/>
            <a:ext cx="6034087" cy="3394075"/>
          </a:xfrm>
        </p:spPr>
      </p:pic>
    </p:spTree>
    <p:extLst>
      <p:ext uri="{BB962C8B-B14F-4D97-AF65-F5344CB8AC3E}">
        <p14:creationId xmlns:p14="http://schemas.microsoft.com/office/powerpoint/2010/main" val="192610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38191" y="0"/>
            <a:ext cx="842493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latin typeface="Trebuchet MS" panose="020B0603020202020204" pitchFamily="34" charset="0"/>
              </a:rPr>
              <a:t>Otras acciones que contribuyen a la formulación de políticas Públicas para población Migrante:   </a:t>
            </a:r>
          </a:p>
          <a:p>
            <a:endParaRPr lang="es-CO" sz="1600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603020202020204" pitchFamily="34" charset="0"/>
              </a:rPr>
              <a:t>Elaboración de Protocolo de Atención para niños, niñas y adolescentes no acompañados.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603020202020204" pitchFamily="34" charset="0"/>
              </a:rPr>
              <a:t>Elaboración de Protocolo de Atención a Pueblos Indígenas Binacionales.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600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603020202020204" pitchFamily="34" charset="0"/>
              </a:rPr>
              <a:t>Informe </a:t>
            </a:r>
            <a:r>
              <a:rPr lang="es-CO" sz="1600" dirty="0" err="1">
                <a:latin typeface="Trebuchet MS" panose="020B0603020202020204" pitchFamily="34" charset="0"/>
              </a:rPr>
              <a:t>Defensorial</a:t>
            </a:r>
            <a:r>
              <a:rPr lang="es-CO" sz="1600" dirty="0">
                <a:latin typeface="Trebuchet MS" panose="020B0603020202020204" pitchFamily="34" charset="0"/>
              </a:rPr>
              <a:t> sobre la “situación de derechos de los niños, niñas y  adolescente, nacionales o extranjeros en departamentos y municipios de frontera, acciones y omisiones institucionales”. Se presentará en noviembre.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600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latin typeface="Trebuchet MS" panose="020B0603020202020204" pitchFamily="34" charset="0"/>
              </a:rPr>
              <a:t>Trabajo de campo para elaboración de informe Defensorial de la “situación de los derechos de mujeres y personas con orientaciones sexuales diversas en zonas de frontera”.</a:t>
            </a:r>
            <a:endParaRPr lang="es-419" sz="1600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419" sz="1600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419" sz="1600" dirty="0">
                <a:latin typeface="Trebuchet MS" panose="020B0603020202020204" pitchFamily="34" charset="0"/>
              </a:rPr>
              <a:t>Promociòn de iniciativas para inategracion local </a:t>
            </a:r>
            <a:endParaRPr lang="es-CO" sz="16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498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9C4C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1043608" y="123478"/>
            <a:ext cx="6400800" cy="5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076662" y="2710249"/>
            <a:ext cx="6689550" cy="1754326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r" fontAlgn="ct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Retos de las IDH regionales- Políticas públicas y normatividad </a:t>
            </a:r>
          </a:p>
        </p:txBody>
      </p:sp>
      <p:sp>
        <p:nvSpPr>
          <p:cNvPr id="8" name="7 Rectángulo"/>
          <p:cNvSpPr/>
          <p:nvPr/>
        </p:nvSpPr>
        <p:spPr>
          <a:xfrm rot="5400000">
            <a:off x="-1556619" y="1557288"/>
            <a:ext cx="5143341" cy="20290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 rot="5400000">
            <a:off x="-495009" y="2524763"/>
            <a:ext cx="5143341" cy="9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9" y="248652"/>
            <a:ext cx="1110322" cy="129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9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447292"/>
              </p:ext>
            </p:extLst>
          </p:nvPr>
        </p:nvGraphicFramePr>
        <p:xfrm>
          <a:off x="395536" y="553785"/>
          <a:ext cx="8496944" cy="384079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27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96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Trebuchet MS" panose="020B0603020202020204" pitchFamily="34" charset="0"/>
                        </a:rPr>
                        <a:t>Declaración sobre la protección de los derechos de las personas Venezolanas en movilidad Humana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16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Trebuchet MS" panose="020B0603020202020204" pitchFamily="34" charset="0"/>
                        </a:rPr>
                        <a:t>Instituciones Nacionales de Derechos Humanos Recomiendan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Trebuchet MS" panose="020B0603020202020204" pitchFamily="34" charset="0"/>
                        </a:rPr>
                        <a:t>Los Gobiernos Acuerdan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5940"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Ajustar el diseño  e implementación de </a:t>
                      </a:r>
                      <a:r>
                        <a:rPr lang="es-CO" sz="105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</a:rPr>
                        <a:t>su normativa interna y política migratoria </a:t>
                      </a: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a los compromisos adquiridos en los convenios y tratados ratificados en materia de movilidad humana, asilo, refugio apátrida, trata, tráfico de migrantes, así como los estándares internacionales de protección de derechos humanos. 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De acuerdo con la legislación nacional de cada país, acoger los documentos de viaje vencidos como documentos de identidad de los ciudadanos venezolanos para fines migratorios.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693"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Facilitar los procesos de ingreso y regularización migratoria.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Continuar trabajando para la provisión de asistencia humanitaria y el </a:t>
                      </a:r>
                      <a:r>
                        <a:rPr lang="es-CO" sz="1050" b="1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acceso a la regulación migratoria. </a:t>
                      </a:r>
                    </a:p>
                  </a:txBody>
                  <a:tcPr marL="6644" marR="6644" marT="664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3164"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Respetar los </a:t>
                      </a:r>
                      <a:r>
                        <a:rPr lang="es-CO" sz="1050" b="1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derechos de asilo y refugio. </a:t>
                      </a:r>
                    </a:p>
                  </a:txBody>
                  <a:tcPr marL="6644" marR="6644" marT="6644" marB="0"/>
                </a:tc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Fortalecer la </a:t>
                      </a:r>
                      <a:r>
                        <a:rPr lang="es-CO" sz="1050" b="1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normativa jurídica </a:t>
                      </a: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para promover y respetar los derechos de los migrantes.  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9552"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Considerar la </a:t>
                      </a:r>
                      <a:r>
                        <a:rPr lang="es-CO" sz="1050" b="1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diversidad poblacional </a:t>
                      </a: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del flujo migratorio venezolano a fin de adoptar medidas de protección especificas adoptadas para cada grupo poblacional. 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Acoger </a:t>
                      </a:r>
                      <a:r>
                        <a:rPr lang="es-CO" sz="1050" b="1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adecuadamente</a:t>
                      </a:r>
                      <a:r>
                        <a:rPr lang="es-CO" sz="1050" u="none" strike="noStrike" dirty="0">
                          <a:solidFill>
                            <a:srgbClr val="C00000"/>
                          </a:solidFill>
                          <a:effectLst/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a los ciudadanos venezolanos en situación de movilidad humana.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2081"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b="1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Diseñar e implementar políticas públicas</a:t>
                      </a: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 que garanticen los derechos de los migrantes. 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tc>
                  <a:txBody>
                    <a:bodyPr/>
                    <a:lstStyle/>
                    <a:p>
                      <a:pPr marL="171450" indent="-1714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1050" u="none" strike="noStrike" dirty="0">
                          <a:effectLst/>
                          <a:latin typeface="Trebuchet MS" panose="020B0603020202020204" pitchFamily="34" charset="0"/>
                        </a:rPr>
                        <a:t>Ratificar el compromiso de los Estados de la región con el acceso a los servicios de salud y educación pública y a las oportunidades en el mercado laboral. 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6644" marR="6644" marT="6644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1187624" y="23460"/>
            <a:ext cx="69127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600" kern="0" dirty="0">
                <a:solidFill>
                  <a:srgbClr val="74260E"/>
                </a:solidFill>
                <a:latin typeface="Trebuchet MS" pitchFamily="34" charset="0"/>
              </a:rPr>
              <a:t>Punto de Partida </a:t>
            </a:r>
          </a:p>
        </p:txBody>
      </p:sp>
    </p:spTree>
    <p:extLst>
      <p:ext uri="{BB962C8B-B14F-4D97-AF65-F5344CB8AC3E}">
        <p14:creationId xmlns:p14="http://schemas.microsoft.com/office/powerpoint/2010/main" val="26046950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077"/>
            <a:ext cx="8229600" cy="360040"/>
          </a:xfrm>
        </p:spPr>
        <p:txBody>
          <a:bodyPr/>
          <a:lstStyle/>
          <a:p>
            <a:r>
              <a:rPr lang="es-CO" sz="2600" kern="0" dirty="0">
                <a:solidFill>
                  <a:srgbClr val="74260E"/>
                </a:solidFill>
                <a:latin typeface="Trebuchet MS" pitchFamily="34" charset="0"/>
                <a:ea typeface="+mn-ea"/>
                <a:cs typeface="+mn-cs"/>
              </a:rPr>
              <a:t>Recomendaciones</a:t>
            </a:r>
            <a:r>
              <a:rPr lang="es-CO" dirty="0"/>
              <a:t>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347864" y="1131590"/>
            <a:ext cx="5493296" cy="3024336"/>
          </a:xfrm>
        </p:spPr>
        <p:txBody>
          <a:bodyPr/>
          <a:lstStyle/>
          <a:p>
            <a:r>
              <a:rPr lang="es-CO" sz="1600" dirty="0">
                <a:latin typeface="Trebuchet MS" panose="020B0603020202020204" pitchFamily="34" charset="0"/>
              </a:rPr>
              <a:t>Ningún país cierre la frontera.</a:t>
            </a:r>
          </a:p>
          <a:p>
            <a:r>
              <a:rPr lang="es-CO" sz="1600" dirty="0">
                <a:latin typeface="Trebuchet MS" panose="020B0603020202020204" pitchFamily="34" charset="0"/>
              </a:rPr>
              <a:t>Insumos para la construcción de políticas públicas: compartir informes y estudios para mejorar las políticas públicas. </a:t>
            </a:r>
          </a:p>
          <a:p>
            <a:r>
              <a:rPr lang="es-CO" sz="1600" dirty="0">
                <a:latin typeface="Trebuchet MS" panose="020B0603020202020204" pitchFamily="34" charset="0"/>
              </a:rPr>
              <a:t>Instar por la eliminación  de barreras normativas (por ejemplo Artículo 96 Constitución Política de Colombia). </a:t>
            </a:r>
          </a:p>
          <a:p>
            <a:r>
              <a:rPr lang="es-CO" sz="1600" dirty="0">
                <a:latin typeface="Trebuchet MS" panose="020B0603020202020204" pitchFamily="34" charset="0"/>
              </a:rPr>
              <a:t>Ventana de oportunidad en la coordinación multilateral. </a:t>
            </a:r>
          </a:p>
          <a:p>
            <a:r>
              <a:rPr lang="es-CO" sz="1600" dirty="0">
                <a:latin typeface="Trebuchet MS" panose="020B0603020202020204" pitchFamily="34" charset="0"/>
              </a:rPr>
              <a:t>Las instituciones de Derechos Humanos  deberán promover las iniciativas de Integración Local.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83518"/>
            <a:ext cx="2634454" cy="1755864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60783"/>
            <a:ext cx="2624998" cy="1749561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9421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" y="2274717"/>
            <a:ext cx="9143999" cy="28687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0" y="2211710"/>
            <a:ext cx="9144001" cy="126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39552" y="2785002"/>
            <a:ext cx="8280920" cy="243143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latin typeface="Trebuchet MS" panose="020B0603020202020204" pitchFamily="34" charset="0"/>
              </a:rPr>
              <a:t>SEMINARIO REGIONAL PROTECCIÓN A LOS DERECHOS DE VENEZOLANOS Y VENEZOLANAS: POR UNA ACOGIDA HUMANITARIA EN AMÉRICA LATINA</a:t>
            </a:r>
          </a:p>
          <a:p>
            <a:pPr algn="ctr"/>
            <a:endParaRPr lang="es-MX" sz="24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s-MX" sz="2400" b="1" dirty="0">
                <a:solidFill>
                  <a:schemeClr val="bg1"/>
                </a:solidFill>
                <a:latin typeface="Trebuchet MS" panose="020B0603020202020204" pitchFamily="34" charset="0"/>
              </a:rPr>
              <a:t>Octubre 23 de 2018</a:t>
            </a:r>
            <a:endParaRPr lang="es-CO" sz="24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es-MX" sz="3200" dirty="0">
                <a:latin typeface="Trebuchet MS" panose="020B0603020202020204" pitchFamily="34" charset="0"/>
              </a:rPr>
              <a:t> </a:t>
            </a:r>
            <a:endParaRPr lang="es-CO" sz="3200" dirty="0">
              <a:latin typeface="Trebuchet MS" panose="020B0603020202020204" pitchFamily="34" charset="0"/>
            </a:endParaRPr>
          </a:p>
        </p:txBody>
      </p:sp>
      <p:pic>
        <p:nvPicPr>
          <p:cNvPr id="12" name="1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853" y="168330"/>
            <a:ext cx="2043380" cy="204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72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80996"/>
            <a:ext cx="2304256" cy="21198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uadroTexto 4"/>
          <p:cNvSpPr txBox="1"/>
          <p:nvPr/>
        </p:nvSpPr>
        <p:spPr>
          <a:xfrm>
            <a:off x="625389" y="3523351"/>
            <a:ext cx="2160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>
                <a:latin typeface="Trebuchet MS" panose="020B0603020202020204" pitchFamily="34" charset="0"/>
              </a:rPr>
              <a:t>Frontera Colombia - Panamá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0"/>
          <a:stretch/>
        </p:blipFill>
        <p:spPr>
          <a:xfrm>
            <a:off x="3673281" y="908560"/>
            <a:ext cx="1811268" cy="21198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uadroTexto 6"/>
          <p:cNvSpPr txBox="1"/>
          <p:nvPr/>
        </p:nvSpPr>
        <p:spPr>
          <a:xfrm>
            <a:off x="3659451" y="3140808"/>
            <a:ext cx="20729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>
                <a:latin typeface="Trebuchet MS" panose="020B0603020202020204" pitchFamily="34" charset="0"/>
              </a:rPr>
              <a:t>Frontera Colombia – Venezuela </a:t>
            </a:r>
          </a:p>
        </p:txBody>
      </p:sp>
      <p:pic>
        <p:nvPicPr>
          <p:cNvPr id="8" name="Imagen 7" descr="C:\Users\Defensoria\Downloads\IMG-20180810-WA007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69"/>
          <a:stretch/>
        </p:blipFill>
        <p:spPr bwMode="auto">
          <a:xfrm>
            <a:off x="6413090" y="1429813"/>
            <a:ext cx="2309416" cy="21198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uadroTexto 8"/>
          <p:cNvSpPr txBox="1"/>
          <p:nvPr/>
        </p:nvSpPr>
        <p:spPr>
          <a:xfrm>
            <a:off x="6732240" y="3549665"/>
            <a:ext cx="2073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>
                <a:latin typeface="Trebuchet MS" panose="020B0603020202020204" pitchFamily="34" charset="0"/>
              </a:rPr>
              <a:t>Frontera Colombia – Ecuador </a:t>
            </a:r>
          </a:p>
        </p:txBody>
      </p:sp>
    </p:spTree>
    <p:extLst>
      <p:ext uri="{BB962C8B-B14F-4D97-AF65-F5344CB8AC3E}">
        <p14:creationId xmlns:p14="http://schemas.microsoft.com/office/powerpoint/2010/main" val="2263811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5893" y="3235"/>
            <a:ext cx="9144000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9C4C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1043608" y="123478"/>
            <a:ext cx="6400800" cy="5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99792" y="3352804"/>
            <a:ext cx="6149879" cy="1200329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Colombia frente a la crisis migratoria venezolana</a:t>
            </a:r>
          </a:p>
        </p:txBody>
      </p:sp>
      <p:sp>
        <p:nvSpPr>
          <p:cNvPr id="8" name="7 Rectángulo"/>
          <p:cNvSpPr/>
          <p:nvPr/>
        </p:nvSpPr>
        <p:spPr>
          <a:xfrm rot="5400000">
            <a:off x="-1556619" y="1557288"/>
            <a:ext cx="5143341" cy="20290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 rot="5400000">
            <a:off x="-495009" y="2524763"/>
            <a:ext cx="5143341" cy="9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9" y="248652"/>
            <a:ext cx="1110322" cy="129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24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187624" y="63083"/>
            <a:ext cx="62646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600" kern="0" dirty="0">
                <a:solidFill>
                  <a:srgbClr val="74260E"/>
                </a:solidFill>
                <a:latin typeface="Trebuchet MS" pitchFamily="34" charset="0"/>
              </a:rPr>
              <a:t>Frontera Colombia-Venezuela</a:t>
            </a:r>
          </a:p>
        </p:txBody>
      </p:sp>
      <p:sp>
        <p:nvSpPr>
          <p:cNvPr id="7" name="Rectángulo: esquinas diagonales redondeadas 2">
            <a:extLst>
              <a:ext uri="{FF2B5EF4-FFF2-40B4-BE49-F238E27FC236}">
                <a16:creationId xmlns:a16="http://schemas.microsoft.com/office/drawing/2014/main" id="{D79A9C22-292C-6A4F-B97F-2EDB8DB78661}"/>
              </a:ext>
            </a:extLst>
          </p:cNvPr>
          <p:cNvSpPr/>
          <p:nvPr/>
        </p:nvSpPr>
        <p:spPr>
          <a:xfrm>
            <a:off x="5508104" y="1347614"/>
            <a:ext cx="2880320" cy="1584176"/>
          </a:xfrm>
          <a:prstGeom prst="round2Diag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29475D8-D439-AB4E-8D78-3E4A9E695F5F}"/>
              </a:ext>
            </a:extLst>
          </p:cNvPr>
          <p:cNvSpPr/>
          <p:nvPr/>
        </p:nvSpPr>
        <p:spPr>
          <a:xfrm>
            <a:off x="5580112" y="1419622"/>
            <a:ext cx="27363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altLang="es-CO" sz="1600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2.219 kilómetros.</a:t>
            </a:r>
          </a:p>
          <a:p>
            <a:pPr algn="just"/>
            <a:endParaRPr lang="es-MX" altLang="es-CO" sz="1600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  <a:p>
            <a:pPr algn="just"/>
            <a:r>
              <a:rPr lang="es-MX" altLang="es-CO" sz="1600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7 puntos Oficiales.</a:t>
            </a:r>
          </a:p>
          <a:p>
            <a:pPr algn="just"/>
            <a:endParaRPr lang="es-MX" altLang="es-CO" sz="1600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  <a:p>
            <a:pPr algn="just"/>
            <a:r>
              <a:rPr lang="es-MX" altLang="es-CO" sz="1600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Múltiples pasos irregulares. </a:t>
            </a:r>
          </a:p>
          <a:p>
            <a:pPr algn="just"/>
            <a:endParaRPr lang="es-MX" altLang="es-CO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9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55526"/>
            <a:ext cx="395110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3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371448" y="332586"/>
            <a:ext cx="5328592" cy="1084962"/>
          </a:xfrm>
          <a:prstGeom prst="rect">
            <a:avLst/>
          </a:prstGeom>
        </p:spPr>
        <p:txBody>
          <a:bodyPr/>
          <a:lstStyle/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s-CO" sz="2000" kern="0" dirty="0">
                <a:latin typeface="Trebuchet MS" pitchFamily="34" charset="0"/>
              </a:rPr>
              <a:t>Inicio de la crisis (cierre de frontera 2015).</a:t>
            </a:r>
            <a:r>
              <a:rPr lang="es-MX" altLang="es-CO" sz="2000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 </a:t>
            </a:r>
          </a:p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s-CO" altLang="es-CO" dirty="0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</a:rPr>
              <a:t>afectó a 22.226 personas deportadas/expulsadas o retornadas junto con familias mixtas.</a:t>
            </a:r>
            <a:endParaRPr lang="es-MX" altLang="es-CO" dirty="0">
              <a:solidFill>
                <a:schemeClr val="tx2">
                  <a:lumMod val="75000"/>
                </a:schemeClr>
              </a:solidFill>
              <a:latin typeface="Trebuchet MS" panose="020B0703020202090204" pitchFamily="34" charset="0"/>
            </a:endParaRPr>
          </a:p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sz="2000" kern="0" dirty="0">
              <a:latin typeface="Trebuchet MS" pitchFamily="34" charset="0"/>
            </a:endParaRPr>
          </a:p>
          <a:p>
            <a:pPr marL="339725" indent="-339725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altLang="es-CO" sz="20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" name="Elipse 1"/>
          <p:cNvSpPr/>
          <p:nvPr/>
        </p:nvSpPr>
        <p:spPr>
          <a:xfrm>
            <a:off x="3147500" y="411510"/>
            <a:ext cx="223014" cy="2230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5" name="Imagen 1" descr="C:\Users\NATHALIA\Downloads\IMG-20161219-WA0003.jpg">
            <a:extLst>
              <a:ext uri="{FF2B5EF4-FFF2-40B4-BE49-F238E27FC236}">
                <a16:creationId xmlns:a16="http://schemas.microsoft.com/office/drawing/2014/main" id="{94F3F453-37D0-2A44-B996-3EECB1AFE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557"/>
            <a:ext cx="1944216" cy="1793725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5" descr="2017-07-29-PHOTO-00000005">
            <a:extLst>
              <a:ext uri="{FF2B5EF4-FFF2-40B4-BE49-F238E27FC236}">
                <a16:creationId xmlns:a16="http://schemas.microsoft.com/office/drawing/2014/main" id="{44E48CFA-F623-5C4B-AC3E-E82350394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" b="1183"/>
          <a:stretch>
            <a:fillRect/>
          </a:stretch>
        </p:blipFill>
        <p:spPr bwMode="auto">
          <a:xfrm>
            <a:off x="1070763" y="2461707"/>
            <a:ext cx="1951983" cy="1666019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Elipse 22">
            <a:extLst>
              <a:ext uri="{FF2B5EF4-FFF2-40B4-BE49-F238E27FC236}">
                <a16:creationId xmlns:a16="http://schemas.microsoft.com/office/drawing/2014/main" id="{8720398D-8413-9544-8368-2FA3C8624616}"/>
              </a:ext>
            </a:extLst>
          </p:cNvPr>
          <p:cNvSpPr/>
          <p:nvPr/>
        </p:nvSpPr>
        <p:spPr>
          <a:xfrm>
            <a:off x="3147500" y="1635646"/>
            <a:ext cx="223014" cy="2230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175956" y="2379821"/>
            <a:ext cx="4392488" cy="1750847"/>
          </a:xfrm>
          <a:prstGeom prst="rect">
            <a:avLst/>
          </a:prstGeom>
        </p:spPr>
        <p:txBody>
          <a:bodyPr/>
          <a:lstStyle/>
          <a:p>
            <a:pPr marL="339725" indent="-339725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altLang="es-CO" sz="20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8" name="Rectángulo 25">
            <a:extLst>
              <a:ext uri="{FF2B5EF4-FFF2-40B4-BE49-F238E27FC236}">
                <a16:creationId xmlns:a16="http://schemas.microsoft.com/office/drawing/2014/main" id="{4AE44798-4012-404F-8832-7D2F651F6E1C}"/>
              </a:ext>
            </a:extLst>
          </p:cNvPr>
          <p:cNvSpPr/>
          <p:nvPr/>
        </p:nvSpPr>
        <p:spPr>
          <a:xfrm>
            <a:off x="3414446" y="1536120"/>
            <a:ext cx="51845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s-CO" sz="2000" kern="0" dirty="0">
                <a:latin typeface="Trebuchet MS" pitchFamily="34" charset="0"/>
              </a:rPr>
              <a:t>Agudización de la crisis.</a:t>
            </a:r>
            <a:r>
              <a:rPr lang="es-C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(Elecciones en     Venezuela- 2017) </a:t>
            </a:r>
            <a:endParaRPr lang="es-CO" kern="0" dirty="0">
              <a:solidFill>
                <a:schemeClr val="accent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9" name="Rectángulo 25">
            <a:extLst>
              <a:ext uri="{FF2B5EF4-FFF2-40B4-BE49-F238E27FC236}">
                <a16:creationId xmlns:a16="http://schemas.microsoft.com/office/drawing/2014/main" id="{4AE44798-4012-404F-8832-7D2F651F6E1C}"/>
              </a:ext>
            </a:extLst>
          </p:cNvPr>
          <p:cNvSpPr/>
          <p:nvPr/>
        </p:nvSpPr>
        <p:spPr>
          <a:xfrm>
            <a:off x="3599056" y="2461707"/>
            <a:ext cx="51845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kern="0" dirty="0">
              <a:solidFill>
                <a:schemeClr val="accent1">
                  <a:lumMod val="50000"/>
                </a:schemeClr>
              </a:solidFill>
              <a:latin typeface="Trebuchet MS" pitchFamily="34" charset="0"/>
            </a:endParaRPr>
          </a:p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kern="0" dirty="0">
              <a:solidFill>
                <a:schemeClr val="accent1">
                  <a:lumMod val="50000"/>
                </a:schemeClr>
              </a:solidFill>
              <a:latin typeface="Trebuchet MS" pitchFamily="34" charset="0"/>
            </a:endParaRPr>
          </a:p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kern="0" dirty="0">
              <a:solidFill>
                <a:schemeClr val="accent1">
                  <a:lumMod val="50000"/>
                </a:schemeClr>
              </a:solidFill>
              <a:latin typeface="Trebuchet MS" pitchFamily="34" charset="0"/>
            </a:endParaRPr>
          </a:p>
          <a:p>
            <a:pPr marL="0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s-CO" kern="0" dirty="0">
              <a:solidFill>
                <a:schemeClr val="accent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20" name="Rectángulo 25">
            <a:extLst>
              <a:ext uri="{FF2B5EF4-FFF2-40B4-BE49-F238E27FC236}">
                <a16:creationId xmlns:a16="http://schemas.microsoft.com/office/drawing/2014/main" id="{4AE44798-4012-404F-8832-7D2F651F6E1C}"/>
              </a:ext>
            </a:extLst>
          </p:cNvPr>
          <p:cNvSpPr/>
          <p:nvPr/>
        </p:nvSpPr>
        <p:spPr>
          <a:xfrm>
            <a:off x="3599056" y="2650044"/>
            <a:ext cx="51845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s-CO" dirty="0">
                <a:latin typeface="Trebuchet MS" panose="020B0603020202020204" pitchFamily="34" charset="0"/>
              </a:rPr>
              <a:t>Registro Oficial De Venezolanos: </a:t>
            </a:r>
            <a:r>
              <a:rPr lang="es-C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935.593</a:t>
            </a:r>
          </a:p>
          <a:p>
            <a:pPr marL="176213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s-CO" dirty="0">
                <a:latin typeface="Trebuchet MS" panose="020B0603020202020204" pitchFamily="34" charset="0"/>
              </a:rPr>
              <a:t>Total  regularizados:</a:t>
            </a:r>
            <a:r>
              <a:rPr lang="es-C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468.424</a:t>
            </a:r>
          </a:p>
          <a:p>
            <a:pPr marL="176213" lvl="8" algn="just">
              <a:spcBef>
                <a:spcPts val="600"/>
              </a:spcBef>
              <a:buClr>
                <a:schemeClr val="bg1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s-CO" dirty="0">
                <a:latin typeface="Trebuchet MS" panose="020B0603020202020204" pitchFamily="34" charset="0"/>
              </a:rPr>
              <a:t>En proceso: </a:t>
            </a:r>
            <a:r>
              <a:rPr lang="es-C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361.399</a:t>
            </a:r>
            <a:endParaRPr lang="es-CO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8720398D-8413-9544-8368-2FA3C8624616}"/>
              </a:ext>
            </a:extLst>
          </p:cNvPr>
          <p:cNvSpPr/>
          <p:nvPr/>
        </p:nvSpPr>
        <p:spPr>
          <a:xfrm>
            <a:off x="3487549" y="2713663"/>
            <a:ext cx="223014" cy="2230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9915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6" b="6109"/>
          <a:stretch/>
        </p:blipFill>
        <p:spPr>
          <a:xfrm>
            <a:off x="308555" y="956216"/>
            <a:ext cx="3024336" cy="31683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CuadroTexto"/>
          <p:cNvSpPr txBox="1"/>
          <p:nvPr/>
        </p:nvSpPr>
        <p:spPr>
          <a:xfrm>
            <a:off x="755576" y="0"/>
            <a:ext cx="79487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600" kern="0" dirty="0">
                <a:solidFill>
                  <a:srgbClr val="74260E"/>
                </a:solidFill>
                <a:latin typeface="Trebuchet MS" pitchFamily="34" charset="0"/>
              </a:rPr>
              <a:t>Vulneración de Derechos y riesgos de los migrantes Venezolanos 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707904" y="77155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457895" y="985247"/>
            <a:ext cx="536257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latin typeface="Trebuchet MS" pitchFamily="34" charset="0"/>
              </a:rPr>
              <a:t>Riesgo de apátrid</a:t>
            </a:r>
            <a:r>
              <a:rPr lang="es-419" altLang="es-CO" dirty="0">
                <a:latin typeface="Trebuchet MS" pitchFamily="34" charset="0"/>
              </a:rPr>
              <a:t>ia</a:t>
            </a:r>
            <a:endParaRPr lang="es-CO" altLang="es-CO" dirty="0"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latin typeface="Trebuchet MS" pitchFamily="34" charset="0"/>
              </a:rPr>
              <a:t>Salud. Sólo servicios de urgencia.</a:t>
            </a:r>
            <a:endParaRPr lang="es-419" altLang="es-CO" dirty="0"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419" altLang="es-CO">
                <a:latin typeface="Trebuchet MS" pitchFamily="34" charset="0"/>
              </a:rPr>
              <a:t>Educación</a:t>
            </a:r>
            <a:endParaRPr lang="es-CO" altLang="es-CO" dirty="0"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Trebuchet MS" pitchFamily="34" charset="0"/>
              </a:rPr>
              <a:t>Explotación Laboral, Explotación sexual.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Trebuchet MS" pitchFamily="34" charset="0"/>
              </a:rPr>
              <a:t>Lugares de habitación poco dignos- muchos llegan a asentamientos sub-urbanos.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dirty="0">
                <a:latin typeface="Trebuchet MS" pitchFamily="34" charset="0"/>
              </a:rPr>
              <a:t>Xenofobia.</a:t>
            </a:r>
            <a:endParaRPr lang="es-419" altLang="es-CO" dirty="0"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419" altLang="es-CO" dirty="0">
                <a:latin typeface="Trebuchet MS" pitchFamily="34" charset="0"/>
              </a:rPr>
              <a:t>Riesgo de reclutamiento por parte de grupos armados ilegales</a:t>
            </a:r>
            <a:endParaRPr lang="es-CO" altLang="es-CO" dirty="0"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Trebuchet MS" pitchFamily="34" charset="0"/>
              </a:rPr>
              <a:t>Pueblos indígenas binacionales </a:t>
            </a:r>
            <a:r>
              <a:rPr lang="es-CO" dirty="0">
                <a:latin typeface="Trebuchet MS" pitchFamily="34" charset="0"/>
              </a:rPr>
              <a:t>en alta vulnerabilidad.</a:t>
            </a:r>
          </a:p>
        </p:txBody>
      </p:sp>
    </p:spTree>
    <p:extLst>
      <p:ext uri="{BB962C8B-B14F-4D97-AF65-F5344CB8AC3E}">
        <p14:creationId xmlns:p14="http://schemas.microsoft.com/office/powerpoint/2010/main" val="3911797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9C4C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1043608" y="123478"/>
            <a:ext cx="6400800" cy="5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4614809" y="2551836"/>
            <a:ext cx="3600400" cy="1754326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r"/>
            <a:r>
              <a:rPr lang="es-CO" sz="3600" dirty="0">
                <a:solidFill>
                  <a:srgbClr val="002060"/>
                </a:solidFill>
                <a:latin typeface="Trebuchet MS" pitchFamily="34" charset="0"/>
              </a:rPr>
              <a:t>Colombia y las políticas migratorias</a:t>
            </a:r>
            <a:endParaRPr lang="es-ES" sz="3600" dirty="0">
              <a:solidFill>
                <a:srgbClr val="002060"/>
              </a:solidFill>
              <a:latin typeface="Trebuchet MS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 rot="5400000">
            <a:off x="-1556619" y="1557288"/>
            <a:ext cx="5143341" cy="2029083"/>
          </a:xfrm>
          <a:prstGeom prst="rect">
            <a:avLst/>
          </a:prstGeom>
          <a:solidFill>
            <a:srgbClr val="002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Rectángulo"/>
          <p:cNvSpPr/>
          <p:nvPr/>
        </p:nvSpPr>
        <p:spPr>
          <a:xfrm rot="5400000">
            <a:off x="-495009" y="2524763"/>
            <a:ext cx="5143341" cy="9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11" name="10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9" y="248652"/>
            <a:ext cx="1110322" cy="12909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00900" y="0"/>
            <a:ext cx="4875517" cy="750094"/>
          </a:xfrm>
          <a:prstGeom prst="rect">
            <a:avLst/>
          </a:prstGeom>
        </p:spPr>
        <p:txBody>
          <a:bodyPr/>
          <a:lstStyle/>
          <a:p>
            <a:pPr indent="11906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r>
              <a:rPr lang="es-ES" sz="2600" kern="0" dirty="0">
                <a:solidFill>
                  <a:srgbClr val="74260E"/>
                </a:solidFill>
                <a:latin typeface="Trebuchet MS" pitchFamily="34" charset="0"/>
              </a:rPr>
              <a:t>La protección internacional de los derechos de los migrantes</a:t>
            </a:r>
            <a:endParaRPr lang="es-CO" sz="2600" kern="0" dirty="0">
              <a:solidFill>
                <a:srgbClr val="74260E"/>
              </a:solidFill>
              <a:latin typeface="Trebuchet MS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93658" y="999586"/>
            <a:ext cx="6085575" cy="2922314"/>
          </a:xfrm>
          <a:prstGeom prst="rect">
            <a:avLst/>
          </a:prstGeom>
        </p:spPr>
        <p:txBody>
          <a:bodyPr/>
          <a:lstStyle/>
          <a:p>
            <a:pPr marL="0" lvl="8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r>
              <a:rPr lang="es-CO" dirty="0"/>
              <a:t/>
            </a:r>
            <a:br>
              <a:rPr lang="es-CO" dirty="0"/>
            </a:br>
            <a:endParaRPr lang="es-CO" kern="0" dirty="0">
              <a:latin typeface="Trebuchet MS" pitchFamily="34" charset="0"/>
            </a:endParaRPr>
          </a:p>
          <a:p>
            <a:pPr marL="0" lvl="8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endParaRPr lang="es-CO" kern="0" dirty="0">
              <a:latin typeface="Trebuchet MS" pitchFamily="34" charset="0"/>
            </a:endParaRPr>
          </a:p>
          <a:p>
            <a:pPr marL="254794" indent="-254794">
              <a:spcBef>
                <a:spcPts val="450"/>
              </a:spcBef>
              <a:buClr>
                <a:schemeClr val="bg1"/>
              </a:buClr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  <a:defRPr/>
            </a:pPr>
            <a:endParaRPr lang="es-CO" sz="1500" kern="0" dirty="0">
              <a:latin typeface="Trebuchet MS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DBB88BF-7C35-E844-BEB1-0317CB0DB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36433"/>
            <a:ext cx="810140" cy="810140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EEC97809-B4DB-6F4E-A697-8E9FB5C498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9721051"/>
              </p:ext>
            </p:extLst>
          </p:nvPr>
        </p:nvGraphicFramePr>
        <p:xfrm>
          <a:off x="1173165" y="965459"/>
          <a:ext cx="6301025" cy="3348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6717265"/>
      </p:ext>
    </p:extLst>
  </p:cSld>
  <p:clrMapOvr>
    <a:masterClrMapping/>
  </p:clrMapOvr>
</p:sld>
</file>

<file path=ppt/theme/theme1.xml><?xml version="1.0" encoding="utf-8"?>
<a:theme xmlns:a="http://schemas.openxmlformats.org/drawingml/2006/main" name="plantillaLC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plantillaLCD</Template>
  <TotalTime>1654</TotalTime>
  <Words>1475</Words>
  <Application>Microsoft Office PowerPoint</Application>
  <PresentationFormat>Apresentação na tela (16:9)</PresentationFormat>
  <Paragraphs>159</Paragraphs>
  <Slides>24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plantillaLCD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Solicitudes de refugio por parte de nacionales venezolanos – Estadísticas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Recomendaciones </vt:lpstr>
      <vt:lpstr>Apresentação do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Webmaster</dc:creator>
  <cp:lastModifiedBy>Usuário do Windows</cp:lastModifiedBy>
  <cp:revision>83</cp:revision>
  <dcterms:created xsi:type="dcterms:W3CDTF">2014-02-28T20:48:44Z</dcterms:created>
  <dcterms:modified xsi:type="dcterms:W3CDTF">2018-10-23T13:55:52Z</dcterms:modified>
</cp:coreProperties>
</file>